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43" r:id="rId2"/>
    <p:sldId id="615" r:id="rId3"/>
    <p:sldId id="616" r:id="rId4"/>
    <p:sldId id="617" r:id="rId5"/>
    <p:sldId id="618" r:id="rId6"/>
    <p:sldId id="619" r:id="rId7"/>
    <p:sldId id="612" r:id="rId8"/>
    <p:sldId id="613" r:id="rId9"/>
    <p:sldId id="434" r:id="rId10"/>
    <p:sldId id="435" r:id="rId11"/>
    <p:sldId id="437" r:id="rId12"/>
    <p:sldId id="436" r:id="rId13"/>
    <p:sldId id="438" r:id="rId14"/>
    <p:sldId id="665" r:id="rId15"/>
    <p:sldId id="631" r:id="rId16"/>
    <p:sldId id="623" r:id="rId17"/>
    <p:sldId id="624" r:id="rId18"/>
    <p:sldId id="609" r:id="rId19"/>
    <p:sldId id="633" r:id="rId20"/>
    <p:sldId id="634" r:id="rId21"/>
    <p:sldId id="635" r:id="rId22"/>
    <p:sldId id="638" r:id="rId23"/>
    <p:sldId id="637" r:id="rId24"/>
    <p:sldId id="639" r:id="rId25"/>
    <p:sldId id="640" r:id="rId26"/>
    <p:sldId id="591" r:id="rId27"/>
    <p:sldId id="604" r:id="rId28"/>
    <p:sldId id="440" r:id="rId29"/>
    <p:sldId id="442" r:id="rId30"/>
    <p:sldId id="443" r:id="rId31"/>
    <p:sldId id="444" r:id="rId32"/>
    <p:sldId id="445" r:id="rId33"/>
    <p:sldId id="446" r:id="rId34"/>
    <p:sldId id="592" r:id="rId35"/>
    <p:sldId id="593" r:id="rId36"/>
    <p:sldId id="447" r:id="rId37"/>
    <p:sldId id="448" r:id="rId38"/>
    <p:sldId id="449" r:id="rId39"/>
    <p:sldId id="474" r:id="rId40"/>
    <p:sldId id="473" r:id="rId41"/>
    <p:sldId id="451" r:id="rId42"/>
    <p:sldId id="452" r:id="rId43"/>
    <p:sldId id="453" r:id="rId44"/>
    <p:sldId id="454" r:id="rId45"/>
    <p:sldId id="535" r:id="rId46"/>
    <p:sldId id="455" r:id="rId47"/>
    <p:sldId id="530" r:id="rId48"/>
    <p:sldId id="529" r:id="rId49"/>
    <p:sldId id="642" r:id="rId50"/>
    <p:sldId id="532" r:id="rId51"/>
    <p:sldId id="641" r:id="rId52"/>
    <p:sldId id="643" r:id="rId53"/>
    <p:sldId id="644" r:id="rId54"/>
    <p:sldId id="531" r:id="rId55"/>
    <p:sldId id="645" r:id="rId56"/>
    <p:sldId id="536" r:id="rId57"/>
    <p:sldId id="534" r:id="rId58"/>
    <p:sldId id="660" r:id="rId59"/>
    <p:sldId id="661" r:id="rId60"/>
    <p:sldId id="662" r:id="rId61"/>
    <p:sldId id="663" r:id="rId62"/>
    <p:sldId id="664" r:id="rId63"/>
    <p:sldId id="492" r:id="rId64"/>
    <p:sldId id="478" r:id="rId65"/>
    <p:sldId id="479" r:id="rId66"/>
    <p:sldId id="480" r:id="rId67"/>
    <p:sldId id="610" r:id="rId68"/>
    <p:sldId id="611" r:id="rId69"/>
    <p:sldId id="647" r:id="rId70"/>
    <p:sldId id="563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648" r:id="rId79"/>
    <p:sldId id="649" r:id="rId80"/>
    <p:sldId id="650" r:id="rId81"/>
    <p:sldId id="570" r:id="rId82"/>
    <p:sldId id="621" r:id="rId83"/>
    <p:sldId id="651" r:id="rId84"/>
    <p:sldId id="657" r:id="rId85"/>
    <p:sldId id="658" r:id="rId86"/>
    <p:sldId id="653" r:id="rId87"/>
    <p:sldId id="659" r:id="rId88"/>
    <p:sldId id="655" r:id="rId89"/>
    <p:sldId id="590" r:id="rId90"/>
    <p:sldId id="605" r:id="rId91"/>
    <p:sldId id="606" r:id="rId92"/>
    <p:sldId id="607" r:id="rId93"/>
    <p:sldId id="608" r:id="rId94"/>
    <p:sldId id="562" r:id="rId95"/>
    <p:sldId id="565" r:id="rId96"/>
    <p:sldId id="572" r:id="rId97"/>
    <p:sldId id="573" r:id="rId98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FF9900"/>
    <a:srgbClr val="FF3399"/>
    <a:srgbClr val="FF6600"/>
    <a:srgbClr val="FFFFCC"/>
    <a:srgbClr val="CCFFCC"/>
    <a:srgbClr val="CCFF99"/>
    <a:srgbClr val="FF9933"/>
    <a:srgbClr val="CC0000"/>
    <a:srgbClr val="003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0588" autoAdjust="0"/>
  </p:normalViewPr>
  <p:slideViewPr>
    <p:cSldViewPr>
      <p:cViewPr varScale="1">
        <p:scale>
          <a:sx n="111" d="100"/>
          <a:sy n="111" d="100"/>
        </p:scale>
        <p:origin x="8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>
      <p:cViewPr varScale="1">
        <p:scale>
          <a:sx n="78" d="100"/>
          <a:sy n="78" d="100"/>
        </p:scale>
        <p:origin x="-3318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Tabelle2!$C$1</c:f>
              <c:strCache>
                <c:ptCount val="1"/>
                <c:pt idx="0">
                  <c:v>backvolumen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5368827646544182"/>
                  <c:y val="-0.15069116360454943"/>
                </c:manualLayout>
              </c:layout>
              <c:numFmt formatCode="General" sourceLinked="0"/>
              <c:spPr>
                <a:solidFill>
                  <a:schemeClr val="lt1"/>
                </a:solidFill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Tabelle2!$B$2:$B$161</c:f>
              <c:numCache>
                <c:formatCode>General</c:formatCode>
                <c:ptCount val="160"/>
                <c:pt idx="0">
                  <c:v>14.1643598011522</c:v>
                </c:pt>
                <c:pt idx="1">
                  <c:v>13.5202758506208</c:v>
                </c:pt>
                <c:pt idx="2">
                  <c:v>14.3986352337089</c:v>
                </c:pt>
                <c:pt idx="3">
                  <c:v>15.8220776778738</c:v>
                </c:pt>
                <c:pt idx="4">
                  <c:v>13.2765100436096</c:v>
                </c:pt>
                <c:pt idx="5">
                  <c:v>13.587138412628899</c:v>
                </c:pt>
                <c:pt idx="6">
                  <c:v>13.798909205421801</c:v>
                </c:pt>
                <c:pt idx="7">
                  <c:v>13.9462840072788</c:v>
                </c:pt>
                <c:pt idx="8">
                  <c:v>13.754786217557401</c:v>
                </c:pt>
                <c:pt idx="9">
                  <c:v>12.9480959238522</c:v>
                </c:pt>
                <c:pt idx="10">
                  <c:v>13.992427463019</c:v>
                </c:pt>
                <c:pt idx="11">
                  <c:v>15.0937412661051</c:v>
                </c:pt>
                <c:pt idx="12">
                  <c:v>14.905230933544299</c:v>
                </c:pt>
                <c:pt idx="13">
                  <c:v>15.4234614411472</c:v>
                </c:pt>
                <c:pt idx="14">
                  <c:v>14.869584448435299</c:v>
                </c:pt>
                <c:pt idx="15">
                  <c:v>14.4900649330331</c:v>
                </c:pt>
                <c:pt idx="16">
                  <c:v>13.5935270689652</c:v>
                </c:pt>
                <c:pt idx="17">
                  <c:v>13.2753429568951</c:v>
                </c:pt>
                <c:pt idx="18">
                  <c:v>15.9727568879345</c:v>
                </c:pt>
                <c:pt idx="19">
                  <c:v>13.469552143307499</c:v>
                </c:pt>
                <c:pt idx="20">
                  <c:v>12.7755223039062</c:v>
                </c:pt>
                <c:pt idx="21">
                  <c:v>12.7613246331022</c:v>
                </c:pt>
                <c:pt idx="22">
                  <c:v>13.011832064559499</c:v>
                </c:pt>
                <c:pt idx="23">
                  <c:v>12.7400679768926</c:v>
                </c:pt>
                <c:pt idx="24">
                  <c:v>13.1954092117195</c:v>
                </c:pt>
                <c:pt idx="25">
                  <c:v>14.4109560720785</c:v>
                </c:pt>
                <c:pt idx="26">
                  <c:v>14.4016784027943</c:v>
                </c:pt>
                <c:pt idx="27">
                  <c:v>15.0037613423093</c:v>
                </c:pt>
                <c:pt idx="28">
                  <c:v>14.693406309061</c:v>
                </c:pt>
                <c:pt idx="29">
                  <c:v>13.9838208120904</c:v>
                </c:pt>
                <c:pt idx="30">
                  <c:v>14.9843560916061</c:v>
                </c:pt>
                <c:pt idx="31">
                  <c:v>13.8829340131274</c:v>
                </c:pt>
                <c:pt idx="32">
                  <c:v>14.6873958728101</c:v>
                </c:pt>
                <c:pt idx="33">
                  <c:v>13.952035574010401</c:v>
                </c:pt>
                <c:pt idx="34">
                  <c:v>13.3459219088162</c:v>
                </c:pt>
                <c:pt idx="35">
                  <c:v>13.8579514362675</c:v>
                </c:pt>
                <c:pt idx="36">
                  <c:v>13.275972680628101</c:v>
                </c:pt>
                <c:pt idx="37">
                  <c:v>13.181075921694701</c:v>
                </c:pt>
                <c:pt idx="38">
                  <c:v>14.135223143255301</c:v>
                </c:pt>
                <c:pt idx="39">
                  <c:v>14.7978481253095</c:v>
                </c:pt>
                <c:pt idx="40">
                  <c:v>13.2070418453589</c:v>
                </c:pt>
                <c:pt idx="41">
                  <c:v>13.9112235803074</c:v>
                </c:pt>
                <c:pt idx="42">
                  <c:v>13.284388626039901</c:v>
                </c:pt>
                <c:pt idx="43">
                  <c:v>15.140275837086801</c:v>
                </c:pt>
                <c:pt idx="44">
                  <c:v>13.461411377510199</c:v>
                </c:pt>
                <c:pt idx="45">
                  <c:v>13.6240826110259</c:v>
                </c:pt>
                <c:pt idx="46">
                  <c:v>15.1916667273372</c:v>
                </c:pt>
                <c:pt idx="47">
                  <c:v>15.011127711215</c:v>
                </c:pt>
                <c:pt idx="48">
                  <c:v>14.638857597352899</c:v>
                </c:pt>
                <c:pt idx="49">
                  <c:v>14.978356347816799</c:v>
                </c:pt>
                <c:pt idx="50">
                  <c:v>15.050682309181999</c:v>
                </c:pt>
                <c:pt idx="51">
                  <c:v>14.509693446678099</c:v>
                </c:pt>
                <c:pt idx="52">
                  <c:v>15.798992850730899</c:v>
                </c:pt>
                <c:pt idx="53">
                  <c:v>14.8792642807748</c:v>
                </c:pt>
                <c:pt idx="54">
                  <c:v>14.823506707042201</c:v>
                </c:pt>
                <c:pt idx="55">
                  <c:v>15.2029693205976</c:v>
                </c:pt>
                <c:pt idx="56">
                  <c:v>14.962503776575</c:v>
                </c:pt>
                <c:pt idx="57">
                  <c:v>14.6794574600281</c:v>
                </c:pt>
                <c:pt idx="58">
                  <c:v>15.628853591612099</c:v>
                </c:pt>
                <c:pt idx="59">
                  <c:v>13.971784638156</c:v>
                </c:pt>
                <c:pt idx="60">
                  <c:v>13.9839678406092</c:v>
                </c:pt>
                <c:pt idx="61">
                  <c:v>13.585062479079401</c:v>
                </c:pt>
                <c:pt idx="62">
                  <c:v>14.085307285446699</c:v>
                </c:pt>
                <c:pt idx="63">
                  <c:v>14.051021736767099</c:v>
                </c:pt>
                <c:pt idx="64">
                  <c:v>15.8058060164451</c:v>
                </c:pt>
                <c:pt idx="65">
                  <c:v>15.466756632530901</c:v>
                </c:pt>
                <c:pt idx="66">
                  <c:v>14.9110450240474</c:v>
                </c:pt>
                <c:pt idx="67">
                  <c:v>15.3290705740965</c:v>
                </c:pt>
                <c:pt idx="68">
                  <c:v>12.604257210470699</c:v>
                </c:pt>
                <c:pt idx="69">
                  <c:v>14.040611966795399</c:v>
                </c:pt>
                <c:pt idx="70">
                  <c:v>13.8522057910138</c:v>
                </c:pt>
                <c:pt idx="71">
                  <c:v>14.4886957477983</c:v>
                </c:pt>
                <c:pt idx="72">
                  <c:v>14.9540248502824</c:v>
                </c:pt>
                <c:pt idx="73">
                  <c:v>15.8296201351907</c:v>
                </c:pt>
                <c:pt idx="74">
                  <c:v>15.612625503959499</c:v>
                </c:pt>
                <c:pt idx="75">
                  <c:v>14.559533893763399</c:v>
                </c:pt>
                <c:pt idx="76">
                  <c:v>13.9091139431958</c:v>
                </c:pt>
                <c:pt idx="77">
                  <c:v>14.2716409139358</c:v>
                </c:pt>
                <c:pt idx="78">
                  <c:v>13.405588811953701</c:v>
                </c:pt>
                <c:pt idx="79">
                  <c:v>15.080760069668701</c:v>
                </c:pt>
                <c:pt idx="80">
                  <c:v>13.7833360418001</c:v>
                </c:pt>
                <c:pt idx="81">
                  <c:v>14.6021159141018</c:v>
                </c:pt>
                <c:pt idx="82">
                  <c:v>14.7290546822944</c:v>
                </c:pt>
                <c:pt idx="83">
                  <c:v>14.272181982866901</c:v>
                </c:pt>
                <c:pt idx="84">
                  <c:v>17.253686916441101</c:v>
                </c:pt>
                <c:pt idx="85">
                  <c:v>15.229709348081499</c:v>
                </c:pt>
                <c:pt idx="86">
                  <c:v>15.0508870752333</c:v>
                </c:pt>
                <c:pt idx="87">
                  <c:v>15.1002722636131</c:v>
                </c:pt>
                <c:pt idx="88">
                  <c:v>15.311969654041899</c:v>
                </c:pt>
                <c:pt idx="89">
                  <c:v>16.153138487967901</c:v>
                </c:pt>
                <c:pt idx="90">
                  <c:v>16.570661848703502</c:v>
                </c:pt>
                <c:pt idx="91">
                  <c:v>16.3610012991935</c:v>
                </c:pt>
                <c:pt idx="92">
                  <c:v>17.179701560482101</c:v>
                </c:pt>
                <c:pt idx="93">
                  <c:v>14.5273063730729</c:v>
                </c:pt>
                <c:pt idx="94">
                  <c:v>15.2037493330459</c:v>
                </c:pt>
                <c:pt idx="95">
                  <c:v>14.3297147790088</c:v>
                </c:pt>
                <c:pt idx="96">
                  <c:v>14.674456436113999</c:v>
                </c:pt>
                <c:pt idx="97">
                  <c:v>14.9325432263794</c:v>
                </c:pt>
                <c:pt idx="98">
                  <c:v>14.6515402782296</c:v>
                </c:pt>
                <c:pt idx="99">
                  <c:v>15.3315200393723</c:v>
                </c:pt>
                <c:pt idx="100">
                  <c:v>14.247760962308099</c:v>
                </c:pt>
                <c:pt idx="101">
                  <c:v>14.378749289899201</c:v>
                </c:pt>
                <c:pt idx="102">
                  <c:v>13.251988861658001</c:v>
                </c:pt>
                <c:pt idx="103">
                  <c:v>13.053199744414901</c:v>
                </c:pt>
                <c:pt idx="104">
                  <c:v>13.133310908004299</c:v>
                </c:pt>
                <c:pt idx="105">
                  <c:v>15.0939225862562</c:v>
                </c:pt>
                <c:pt idx="106">
                  <c:v>13.999373328714499</c:v>
                </c:pt>
                <c:pt idx="107">
                  <c:v>16.171692368021301</c:v>
                </c:pt>
                <c:pt idx="108">
                  <c:v>13.560680540670999</c:v>
                </c:pt>
                <c:pt idx="109">
                  <c:v>14.8770318495711</c:v>
                </c:pt>
                <c:pt idx="110">
                  <c:v>14.8788347375417</c:v>
                </c:pt>
                <c:pt idx="111">
                  <c:v>14.2835179508974</c:v>
                </c:pt>
                <c:pt idx="112">
                  <c:v>15.028154226643901</c:v>
                </c:pt>
                <c:pt idx="113">
                  <c:v>17.024635829367199</c:v>
                </c:pt>
                <c:pt idx="114">
                  <c:v>17.145733504995899</c:v>
                </c:pt>
                <c:pt idx="115">
                  <c:v>12.9627589002642</c:v>
                </c:pt>
                <c:pt idx="116">
                  <c:v>15.5363685250275</c:v>
                </c:pt>
                <c:pt idx="117">
                  <c:v>14.9521529461193</c:v>
                </c:pt>
                <c:pt idx="118">
                  <c:v>16.7341399482893</c:v>
                </c:pt>
                <c:pt idx="119">
                  <c:v>14.017196782724101</c:v>
                </c:pt>
                <c:pt idx="120">
                  <c:v>14.6703475814931</c:v>
                </c:pt>
                <c:pt idx="121">
                  <c:v>15.614047916648399</c:v>
                </c:pt>
                <c:pt idx="122">
                  <c:v>13.8843733963537</c:v>
                </c:pt>
                <c:pt idx="123">
                  <c:v>15.2196806199241</c:v>
                </c:pt>
                <c:pt idx="124">
                  <c:v>15.6211927025668</c:v>
                </c:pt>
                <c:pt idx="125">
                  <c:v>16.042725177646702</c:v>
                </c:pt>
                <c:pt idx="126">
                  <c:v>13.904502228154699</c:v>
                </c:pt>
                <c:pt idx="127">
                  <c:v>14.073841338313599</c:v>
                </c:pt>
                <c:pt idx="128">
                  <c:v>15.8354282848636</c:v>
                </c:pt>
                <c:pt idx="129">
                  <c:v>14.924916457020799</c:v>
                </c:pt>
                <c:pt idx="130">
                  <c:v>14.709315672514901</c:v>
                </c:pt>
                <c:pt idx="131">
                  <c:v>14.5977967189484</c:v>
                </c:pt>
                <c:pt idx="132">
                  <c:v>15.8864709604709</c:v>
                </c:pt>
                <c:pt idx="133">
                  <c:v>13.386219951976701</c:v>
                </c:pt>
                <c:pt idx="134">
                  <c:v>14.1989811596215</c:v>
                </c:pt>
                <c:pt idx="135">
                  <c:v>13.9396974124117</c:v>
                </c:pt>
                <c:pt idx="136">
                  <c:v>16.676527299333198</c:v>
                </c:pt>
                <c:pt idx="137">
                  <c:v>14.6971317946446</c:v>
                </c:pt>
                <c:pt idx="138">
                  <c:v>13.615650984038901</c:v>
                </c:pt>
                <c:pt idx="139">
                  <c:v>15.7374520242239</c:v>
                </c:pt>
                <c:pt idx="140">
                  <c:v>14.9779518980039</c:v>
                </c:pt>
                <c:pt idx="141">
                  <c:v>15.3074827548001</c:v>
                </c:pt>
                <c:pt idx="142">
                  <c:v>16.263167685893301</c:v>
                </c:pt>
                <c:pt idx="143">
                  <c:v>16.073181931608801</c:v>
                </c:pt>
                <c:pt idx="144">
                  <c:v>13.6021235597794</c:v>
                </c:pt>
                <c:pt idx="145">
                  <c:v>13.7079462299052</c:v>
                </c:pt>
                <c:pt idx="146">
                  <c:v>16.616132494369001</c:v>
                </c:pt>
                <c:pt idx="147">
                  <c:v>14.7526091548803</c:v>
                </c:pt>
                <c:pt idx="148">
                  <c:v>13.547259581850801</c:v>
                </c:pt>
                <c:pt idx="149">
                  <c:v>14.4162953171819</c:v>
                </c:pt>
                <c:pt idx="150">
                  <c:v>15.282142167960099</c:v>
                </c:pt>
                <c:pt idx="151">
                  <c:v>14.7340173803921</c:v>
                </c:pt>
                <c:pt idx="152">
                  <c:v>15.4273990184307</c:v>
                </c:pt>
                <c:pt idx="153">
                  <c:v>15.434924740482501</c:v>
                </c:pt>
                <c:pt idx="154">
                  <c:v>13.8277857644444</c:v>
                </c:pt>
                <c:pt idx="155">
                  <c:v>12.691885544074299</c:v>
                </c:pt>
                <c:pt idx="156">
                  <c:v>14.7433643833039</c:v>
                </c:pt>
                <c:pt idx="157">
                  <c:v>15.276182388835499</c:v>
                </c:pt>
                <c:pt idx="158">
                  <c:v>15.170852590070099</c:v>
                </c:pt>
                <c:pt idx="159">
                  <c:v>14.502952447388999</c:v>
                </c:pt>
              </c:numCache>
            </c:numRef>
          </c:xVal>
          <c:yVal>
            <c:numRef>
              <c:f>Tabelle2!$C$2:$C$161</c:f>
              <c:numCache>
                <c:formatCode>General</c:formatCode>
                <c:ptCount val="160"/>
                <c:pt idx="0">
                  <c:v>606.913505634079</c:v>
                </c:pt>
                <c:pt idx="1">
                  <c:v>593.525757250845</c:v>
                </c:pt>
                <c:pt idx="2">
                  <c:v>669.67329483365199</c:v>
                </c:pt>
                <c:pt idx="3">
                  <c:v>517.92297807210196</c:v>
                </c:pt>
                <c:pt idx="4">
                  <c:v>610.65513044044496</c:v>
                </c:pt>
                <c:pt idx="5">
                  <c:v>597.83805803204496</c:v>
                </c:pt>
                <c:pt idx="6">
                  <c:v>633.47468099688797</c:v>
                </c:pt>
                <c:pt idx="7">
                  <c:v>607.18047909495795</c:v>
                </c:pt>
                <c:pt idx="8">
                  <c:v>603.02941187833596</c:v>
                </c:pt>
                <c:pt idx="9">
                  <c:v>593.72568798760199</c:v>
                </c:pt>
                <c:pt idx="10">
                  <c:v>580.44033170219302</c:v>
                </c:pt>
                <c:pt idx="11">
                  <c:v>649.94840492320304</c:v>
                </c:pt>
                <c:pt idx="12">
                  <c:v>675.89391668278904</c:v>
                </c:pt>
                <c:pt idx="13">
                  <c:v>644.06927858680001</c:v>
                </c:pt>
                <c:pt idx="14">
                  <c:v>641.75551091189595</c:v>
                </c:pt>
                <c:pt idx="15">
                  <c:v>597.06217091068402</c:v>
                </c:pt>
                <c:pt idx="16">
                  <c:v>625.89415112875599</c:v>
                </c:pt>
                <c:pt idx="17">
                  <c:v>584.56543137334904</c:v>
                </c:pt>
                <c:pt idx="18">
                  <c:v>620.34201020937303</c:v>
                </c:pt>
                <c:pt idx="19">
                  <c:v>600.02596769222396</c:v>
                </c:pt>
                <c:pt idx="20">
                  <c:v>602.324579169255</c:v>
                </c:pt>
                <c:pt idx="21">
                  <c:v>587.52639235271897</c:v>
                </c:pt>
                <c:pt idx="22">
                  <c:v>596.16388888733604</c:v>
                </c:pt>
                <c:pt idx="23">
                  <c:v>544.51071597319901</c:v>
                </c:pt>
                <c:pt idx="24">
                  <c:v>590.15047941326702</c:v>
                </c:pt>
                <c:pt idx="25">
                  <c:v>600.43996333016503</c:v>
                </c:pt>
                <c:pt idx="26">
                  <c:v>594.63127468553296</c:v>
                </c:pt>
                <c:pt idx="27">
                  <c:v>610.88973187466104</c:v>
                </c:pt>
                <c:pt idx="28">
                  <c:v>613.13600082141102</c:v>
                </c:pt>
                <c:pt idx="29">
                  <c:v>608.31982690048505</c:v>
                </c:pt>
                <c:pt idx="30">
                  <c:v>643.152789440275</c:v>
                </c:pt>
                <c:pt idx="31">
                  <c:v>612.66250334454605</c:v>
                </c:pt>
                <c:pt idx="32">
                  <c:v>601.01981717994499</c:v>
                </c:pt>
                <c:pt idx="33">
                  <c:v>528.04638506981303</c:v>
                </c:pt>
                <c:pt idx="34">
                  <c:v>584.65458994070502</c:v>
                </c:pt>
                <c:pt idx="35">
                  <c:v>594.02452227824199</c:v>
                </c:pt>
                <c:pt idx="36">
                  <c:v>564.63023122767197</c:v>
                </c:pt>
                <c:pt idx="37">
                  <c:v>644.63492654178401</c:v>
                </c:pt>
                <c:pt idx="38">
                  <c:v>665.24994629834703</c:v>
                </c:pt>
                <c:pt idx="39">
                  <c:v>652.59289389076196</c:v>
                </c:pt>
                <c:pt idx="40">
                  <c:v>591.75015847663803</c:v>
                </c:pt>
                <c:pt idx="41">
                  <c:v>629.31877586162204</c:v>
                </c:pt>
                <c:pt idx="42">
                  <c:v>566.462427723205</c:v>
                </c:pt>
                <c:pt idx="43">
                  <c:v>629.07664884686903</c:v>
                </c:pt>
                <c:pt idx="44">
                  <c:v>584.43355267598599</c:v>
                </c:pt>
                <c:pt idx="45">
                  <c:v>599.01956553529396</c:v>
                </c:pt>
                <c:pt idx="46">
                  <c:v>619.01348388988504</c:v>
                </c:pt>
                <c:pt idx="47">
                  <c:v>610.18339420621896</c:v>
                </c:pt>
                <c:pt idx="48">
                  <c:v>658.78952185770197</c:v>
                </c:pt>
                <c:pt idx="49">
                  <c:v>653.10561324197295</c:v>
                </c:pt>
                <c:pt idx="50">
                  <c:v>627.92929738380701</c:v>
                </c:pt>
                <c:pt idx="51">
                  <c:v>610.18889815418902</c:v>
                </c:pt>
                <c:pt idx="52">
                  <c:v>627.62829971876295</c:v>
                </c:pt>
                <c:pt idx="53">
                  <c:v>602.51812294271303</c:v>
                </c:pt>
                <c:pt idx="54">
                  <c:v>668.15398629837796</c:v>
                </c:pt>
                <c:pt idx="55">
                  <c:v>637.52344355349305</c:v>
                </c:pt>
                <c:pt idx="56">
                  <c:v>678.80539300554994</c:v>
                </c:pt>
                <c:pt idx="57">
                  <c:v>625.25200337994704</c:v>
                </c:pt>
                <c:pt idx="58">
                  <c:v>679.05763206033396</c:v>
                </c:pt>
                <c:pt idx="59">
                  <c:v>639.502475443457</c:v>
                </c:pt>
                <c:pt idx="60">
                  <c:v>627.30665780668505</c:v>
                </c:pt>
                <c:pt idx="61">
                  <c:v>625.53764266932706</c:v>
                </c:pt>
                <c:pt idx="62">
                  <c:v>561.44605119478194</c:v>
                </c:pt>
                <c:pt idx="63">
                  <c:v>597.23174805676501</c:v>
                </c:pt>
                <c:pt idx="64">
                  <c:v>664.73778544590004</c:v>
                </c:pt>
                <c:pt idx="65">
                  <c:v>598.67912800101101</c:v>
                </c:pt>
                <c:pt idx="66">
                  <c:v>617.658510544818</c:v>
                </c:pt>
                <c:pt idx="67">
                  <c:v>607.36474783703602</c:v>
                </c:pt>
                <c:pt idx="68">
                  <c:v>601.68339798633804</c:v>
                </c:pt>
                <c:pt idx="69">
                  <c:v>613.58789026969998</c:v>
                </c:pt>
                <c:pt idx="70">
                  <c:v>615.20692042240898</c:v>
                </c:pt>
                <c:pt idx="71">
                  <c:v>609.817077124413</c:v>
                </c:pt>
                <c:pt idx="72">
                  <c:v>608.97189700269098</c:v>
                </c:pt>
                <c:pt idx="73">
                  <c:v>555.07156429773602</c:v>
                </c:pt>
                <c:pt idx="74">
                  <c:v>681.17863603399996</c:v>
                </c:pt>
                <c:pt idx="75">
                  <c:v>651.455557069978</c:v>
                </c:pt>
                <c:pt idx="76">
                  <c:v>623.54013023419304</c:v>
                </c:pt>
                <c:pt idx="77">
                  <c:v>606.53406860100802</c:v>
                </c:pt>
                <c:pt idx="78">
                  <c:v>598.84944129447695</c:v>
                </c:pt>
                <c:pt idx="79">
                  <c:v>641.631531026895</c:v>
                </c:pt>
                <c:pt idx="80">
                  <c:v>619.32659385852196</c:v>
                </c:pt>
                <c:pt idx="81">
                  <c:v>624.20816737898701</c:v>
                </c:pt>
                <c:pt idx="82">
                  <c:v>552.40605532151994</c:v>
                </c:pt>
                <c:pt idx="83">
                  <c:v>649.16451431779706</c:v>
                </c:pt>
                <c:pt idx="84">
                  <c:v>702.90336400889703</c:v>
                </c:pt>
                <c:pt idx="85">
                  <c:v>644.72758394370499</c:v>
                </c:pt>
                <c:pt idx="86">
                  <c:v>545.45080066140395</c:v>
                </c:pt>
                <c:pt idx="87">
                  <c:v>598.679741637436</c:v>
                </c:pt>
                <c:pt idx="88">
                  <c:v>619.02735358358996</c:v>
                </c:pt>
                <c:pt idx="89">
                  <c:v>682.81460770907699</c:v>
                </c:pt>
                <c:pt idx="90">
                  <c:v>539.05401540347202</c:v>
                </c:pt>
                <c:pt idx="91">
                  <c:v>598.76657905056095</c:v>
                </c:pt>
                <c:pt idx="92">
                  <c:v>657.39910538992604</c:v>
                </c:pt>
                <c:pt idx="93">
                  <c:v>617.23437452528594</c:v>
                </c:pt>
                <c:pt idx="94">
                  <c:v>587.16848134461702</c:v>
                </c:pt>
                <c:pt idx="95">
                  <c:v>591.61282418905705</c:v>
                </c:pt>
                <c:pt idx="96">
                  <c:v>619.20126903271603</c:v>
                </c:pt>
                <c:pt idx="97">
                  <c:v>661.52006481792205</c:v>
                </c:pt>
                <c:pt idx="98">
                  <c:v>633.80573341334298</c:v>
                </c:pt>
                <c:pt idx="99">
                  <c:v>654.77933079838704</c:v>
                </c:pt>
                <c:pt idx="100">
                  <c:v>550.14335932165898</c:v>
                </c:pt>
                <c:pt idx="101">
                  <c:v>622.39082303754901</c:v>
                </c:pt>
                <c:pt idx="102">
                  <c:v>575.34943122744198</c:v>
                </c:pt>
                <c:pt idx="103">
                  <c:v>524.26377316454398</c:v>
                </c:pt>
                <c:pt idx="104">
                  <c:v>523.43862911669999</c:v>
                </c:pt>
                <c:pt idx="105">
                  <c:v>623.52608946791395</c:v>
                </c:pt>
                <c:pt idx="106">
                  <c:v>617.96435850053103</c:v>
                </c:pt>
                <c:pt idx="107">
                  <c:v>649.591665212988</c:v>
                </c:pt>
                <c:pt idx="108">
                  <c:v>616.91742904768898</c:v>
                </c:pt>
                <c:pt idx="109">
                  <c:v>603.661264265505</c:v>
                </c:pt>
                <c:pt idx="110">
                  <c:v>677.85133280534205</c:v>
                </c:pt>
                <c:pt idx="111">
                  <c:v>647.55911873385196</c:v>
                </c:pt>
                <c:pt idx="112">
                  <c:v>653.001474275943</c:v>
                </c:pt>
                <c:pt idx="113">
                  <c:v>645.04102884890494</c:v>
                </c:pt>
                <c:pt idx="114">
                  <c:v>600.92602913701</c:v>
                </c:pt>
                <c:pt idx="115">
                  <c:v>502.39821875300998</c:v>
                </c:pt>
                <c:pt idx="116">
                  <c:v>542.74389636579303</c:v>
                </c:pt>
                <c:pt idx="117">
                  <c:v>610.58204529626698</c:v>
                </c:pt>
                <c:pt idx="118">
                  <c:v>613.10349008502601</c:v>
                </c:pt>
                <c:pt idx="119">
                  <c:v>638.804799168268</c:v>
                </c:pt>
                <c:pt idx="120">
                  <c:v>565.35623172441205</c:v>
                </c:pt>
                <c:pt idx="121">
                  <c:v>631.47061250939896</c:v>
                </c:pt>
                <c:pt idx="122">
                  <c:v>617.38656605718904</c:v>
                </c:pt>
                <c:pt idx="123">
                  <c:v>666.29819726146195</c:v>
                </c:pt>
                <c:pt idx="124">
                  <c:v>570.52093348601295</c:v>
                </c:pt>
                <c:pt idx="125">
                  <c:v>603.81442667227702</c:v>
                </c:pt>
                <c:pt idx="126">
                  <c:v>652.50660951036195</c:v>
                </c:pt>
                <c:pt idx="127">
                  <c:v>516.74823796285796</c:v>
                </c:pt>
                <c:pt idx="128">
                  <c:v>646.21151464715297</c:v>
                </c:pt>
                <c:pt idx="129">
                  <c:v>635.69309529420502</c:v>
                </c:pt>
                <c:pt idx="130">
                  <c:v>560.82605907358595</c:v>
                </c:pt>
                <c:pt idx="131">
                  <c:v>556.85128713373399</c:v>
                </c:pt>
                <c:pt idx="132">
                  <c:v>593.46443141551094</c:v>
                </c:pt>
                <c:pt idx="133">
                  <c:v>593.79434260194603</c:v>
                </c:pt>
                <c:pt idx="134">
                  <c:v>527.58126315443099</c:v>
                </c:pt>
                <c:pt idx="135">
                  <c:v>640.24682718153997</c:v>
                </c:pt>
                <c:pt idx="136">
                  <c:v>631.06672548815504</c:v>
                </c:pt>
                <c:pt idx="137">
                  <c:v>621.43775758198797</c:v>
                </c:pt>
                <c:pt idx="138">
                  <c:v>558.37688370253397</c:v>
                </c:pt>
                <c:pt idx="139">
                  <c:v>650.18259468869201</c:v>
                </c:pt>
                <c:pt idx="140">
                  <c:v>571.84778826504805</c:v>
                </c:pt>
                <c:pt idx="141">
                  <c:v>624.33247209321098</c:v>
                </c:pt>
                <c:pt idx="142">
                  <c:v>648.31941516139705</c:v>
                </c:pt>
                <c:pt idx="143">
                  <c:v>624.83803814406701</c:v>
                </c:pt>
                <c:pt idx="144">
                  <c:v>615.23501765629999</c:v>
                </c:pt>
                <c:pt idx="145">
                  <c:v>479.91673370175698</c:v>
                </c:pt>
                <c:pt idx="146">
                  <c:v>576.76209877604094</c:v>
                </c:pt>
                <c:pt idx="147">
                  <c:v>647.12236432581994</c:v>
                </c:pt>
                <c:pt idx="148">
                  <c:v>502.11494622905599</c:v>
                </c:pt>
                <c:pt idx="149">
                  <c:v>510.713559695367</c:v>
                </c:pt>
                <c:pt idx="150">
                  <c:v>588.47543126335199</c:v>
                </c:pt>
                <c:pt idx="151">
                  <c:v>608.37459167863005</c:v>
                </c:pt>
                <c:pt idx="152">
                  <c:v>555.62378773892601</c:v>
                </c:pt>
                <c:pt idx="153">
                  <c:v>638.69581054519404</c:v>
                </c:pt>
                <c:pt idx="154">
                  <c:v>630.99200342615404</c:v>
                </c:pt>
                <c:pt idx="155">
                  <c:v>562.23021120348199</c:v>
                </c:pt>
                <c:pt idx="156">
                  <c:v>589.28724975873695</c:v>
                </c:pt>
                <c:pt idx="157">
                  <c:v>685.36560016031694</c:v>
                </c:pt>
                <c:pt idx="158">
                  <c:v>616.03456845637697</c:v>
                </c:pt>
                <c:pt idx="159">
                  <c:v>647.147477209729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87-4B65-8548-3682DAAD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289536"/>
        <c:axId val="348289208"/>
      </c:scatterChart>
      <c:valAx>
        <c:axId val="348289536"/>
        <c:scaling>
          <c:orientation val="minMax"/>
          <c:min val="1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 smtClean="0"/>
                  <a:t>Genomic</a:t>
                </a:r>
                <a:r>
                  <a:rPr lang="de-DE" sz="1600" dirty="0" smtClean="0"/>
                  <a:t> </a:t>
                </a:r>
                <a:r>
                  <a:rPr lang="de-DE" sz="1600" dirty="0" err="1" smtClean="0"/>
                  <a:t>predicted</a:t>
                </a:r>
                <a:r>
                  <a:rPr lang="de-DE" sz="1600" dirty="0" smtClean="0"/>
                  <a:t> </a:t>
                </a:r>
                <a:r>
                  <a:rPr lang="de-DE" sz="1600" dirty="0" err="1" smtClean="0"/>
                  <a:t>breeding</a:t>
                </a:r>
                <a:r>
                  <a:rPr lang="de-DE" sz="1600" dirty="0" smtClean="0"/>
                  <a:t> </a:t>
                </a:r>
                <a:r>
                  <a:rPr lang="de-DE" sz="1600" dirty="0" err="1" smtClean="0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48289208"/>
        <c:crosses val="autoZero"/>
        <c:crossBetween val="midCat"/>
      </c:valAx>
      <c:valAx>
        <c:axId val="348289208"/>
        <c:scaling>
          <c:orientation val="minMax"/>
          <c:min val="4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 smtClean="0"/>
                  <a:t>Phenotypic</a:t>
                </a:r>
                <a:r>
                  <a:rPr lang="de-DE" sz="1600" dirty="0" smtClean="0"/>
                  <a:t> </a:t>
                </a:r>
                <a:r>
                  <a:rPr lang="de-DE" sz="1600" dirty="0" err="1" smtClean="0"/>
                  <a:t>breeding</a:t>
                </a:r>
                <a:r>
                  <a:rPr lang="de-DE" sz="1600" dirty="0" smtClean="0"/>
                  <a:t> </a:t>
                </a:r>
                <a:r>
                  <a:rPr lang="de-DE" sz="1600" dirty="0" err="1" smtClean="0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48289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5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8ED86F60-E2CB-43E2-80F5-90274149DE4A}" type="datetimeFigureOut">
              <a:rPr lang="de-DE" smtClean="0"/>
              <a:pPr/>
              <a:t>17.02.2020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5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4EF9F176-4156-4D61-AEAD-0D3895DDA1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5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4653"/>
            <a:ext cx="4985772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5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663413-8BA2-4986-A476-B30F2EDC32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5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969371-3FA2-42AD-AC67-E54BB9C45187}" type="slidenum">
              <a:rPr lang="de-DE" smtClean="0"/>
              <a:pPr/>
              <a:t>1</a:t>
            </a:fld>
            <a:endParaRPr lang="de-DE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57104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541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6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31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955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8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171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68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4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83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97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925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232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1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253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4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893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25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100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66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9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096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782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989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03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567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13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617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27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9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578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27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79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65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635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378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73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376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7359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93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327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891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10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91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752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84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28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379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21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473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9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31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040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096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7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633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57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5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912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0435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7519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53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8694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2935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486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0885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2819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766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580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199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6806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3011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1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86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807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260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452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82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6080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1861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743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9468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292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33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2179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53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DA268-2950-4640-8F57-53698C6D1B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195B3-5CF8-4D7B-8F70-595DB1A56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638800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638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79445-1A5A-4B9E-A5B9-4C1FD64B1D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BE58C-62B2-4D9A-BBD9-B367A50D82F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05FB-6BDE-4920-8EA2-443DDA729A2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7E1C8-59E7-46A9-AA10-B917273F22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F92DC-544A-4683-BED7-A0C05A77C5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5096D-17D0-4823-98C7-9D6B1B45747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 userDrawn="1"/>
        </p:nvSpPr>
        <p:spPr bwMode="auto">
          <a:xfrm flipV="1">
            <a:off x="250825" y="6546850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3" name="Text Box 7"/>
          <p:cNvSpPr txBox="1">
            <a:spLocks noChangeArrowheads="1"/>
          </p:cNvSpPr>
          <p:nvPr userDrawn="1"/>
        </p:nvSpPr>
        <p:spPr bwMode="auto">
          <a:xfrm>
            <a:off x="361950" y="6591300"/>
            <a:ext cx="66198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dirty="0">
                <a:solidFill>
                  <a:srgbClr val="034380"/>
                </a:solidFill>
              </a:rPr>
              <a:t>LSA-UHOH</a:t>
            </a:r>
          </a:p>
        </p:txBody>
      </p:sp>
      <p:sp>
        <p:nvSpPr>
          <p:cNvPr id="4" name="Line 6"/>
          <p:cNvSpPr>
            <a:spLocks noChangeShapeType="1"/>
          </p:cNvSpPr>
          <p:nvPr userDrawn="1"/>
        </p:nvSpPr>
        <p:spPr bwMode="auto">
          <a:xfrm flipV="1">
            <a:off x="285750" y="714375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8831263" y="6480175"/>
            <a:ext cx="307975" cy="131763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0" y="642938"/>
            <a:ext cx="307975" cy="131762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lum bright="24000"/>
          </a:blip>
          <a:srcRect t="31250" b="60001"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unilogodpi30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188" y="55563"/>
            <a:ext cx="7143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E93F8E7-45F8-4AA0-A997-8F6B10098D5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4904-1A67-4D88-AE1D-D08FA3E4D1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8450A-4652-4253-A2C1-293CE8A2BE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Hier klicken, um Master-Textformat zu bearbeiten.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24625"/>
            <a:ext cx="3960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i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99AD0E9-1A4D-47DD-A1C8-4147DA1CE0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5" r:id="rId7"/>
    <p:sldLayoutId id="2147483811" r:id="rId8"/>
    <p:sldLayoutId id="2147483812" r:id="rId9"/>
    <p:sldLayoutId id="2147483813" r:id="rId10"/>
    <p:sldLayoutId id="214748381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png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7" descr="titelbild"/>
          <p:cNvPicPr>
            <a:picLocks noChangeAspect="1" noChangeArrowheads="1"/>
          </p:cNvPicPr>
          <p:nvPr/>
        </p:nvPicPr>
        <p:blipFill>
          <a:blip r:embed="rId3" cstate="print"/>
          <a:srcRect t="9142" b="8260"/>
          <a:stretch>
            <a:fillRect/>
          </a:stretch>
        </p:blipFill>
        <p:spPr bwMode="auto">
          <a:xfrm>
            <a:off x="0" y="3286125"/>
            <a:ext cx="914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73"/>
          <p:cNvSpPr>
            <a:spLocks noChangeArrowheads="1"/>
          </p:cNvSpPr>
          <p:nvPr/>
        </p:nvSpPr>
        <p:spPr bwMode="auto">
          <a:xfrm>
            <a:off x="0" y="2947988"/>
            <a:ext cx="309563" cy="115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de-DE" sz="70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076" name="Freeform 1174"/>
          <p:cNvSpPr>
            <a:spLocks noEditPoints="1"/>
          </p:cNvSpPr>
          <p:nvPr/>
        </p:nvSpPr>
        <p:spPr bwMode="auto">
          <a:xfrm>
            <a:off x="6357938" y="3187700"/>
            <a:ext cx="25400" cy="49213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7" name="Freeform 1175"/>
          <p:cNvSpPr>
            <a:spLocks noEditPoints="1"/>
          </p:cNvSpPr>
          <p:nvPr/>
        </p:nvSpPr>
        <p:spPr bwMode="auto">
          <a:xfrm>
            <a:off x="6021388" y="3175000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8" name="Freeform 1176"/>
          <p:cNvSpPr>
            <a:spLocks/>
          </p:cNvSpPr>
          <p:nvPr/>
        </p:nvSpPr>
        <p:spPr bwMode="auto">
          <a:xfrm>
            <a:off x="6092825" y="3375025"/>
            <a:ext cx="30163" cy="46038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9" name="Freeform 1177"/>
          <p:cNvSpPr>
            <a:spLocks noEditPoints="1"/>
          </p:cNvSpPr>
          <p:nvPr/>
        </p:nvSpPr>
        <p:spPr bwMode="auto">
          <a:xfrm>
            <a:off x="6130925" y="3378200"/>
            <a:ext cx="34925" cy="46038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0" name="Freeform 1178"/>
          <p:cNvSpPr>
            <a:spLocks/>
          </p:cNvSpPr>
          <p:nvPr/>
        </p:nvSpPr>
        <p:spPr bwMode="auto">
          <a:xfrm>
            <a:off x="6173788" y="3378200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1" name="Freeform 1179"/>
          <p:cNvSpPr>
            <a:spLocks noEditPoints="1"/>
          </p:cNvSpPr>
          <p:nvPr/>
        </p:nvSpPr>
        <p:spPr bwMode="auto">
          <a:xfrm>
            <a:off x="6210300" y="3375025"/>
            <a:ext cx="36513" cy="46038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2" name="Freeform 1180"/>
          <p:cNvSpPr>
            <a:spLocks/>
          </p:cNvSpPr>
          <p:nvPr/>
        </p:nvSpPr>
        <p:spPr bwMode="auto">
          <a:xfrm>
            <a:off x="5854700" y="3168650"/>
            <a:ext cx="53975" cy="52388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3" name="Freeform 1181"/>
          <p:cNvSpPr>
            <a:spLocks/>
          </p:cNvSpPr>
          <p:nvPr/>
        </p:nvSpPr>
        <p:spPr bwMode="auto">
          <a:xfrm>
            <a:off x="5846763" y="3101975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4" name="Freeform 1182"/>
          <p:cNvSpPr>
            <a:spLocks/>
          </p:cNvSpPr>
          <p:nvPr/>
        </p:nvSpPr>
        <p:spPr bwMode="auto">
          <a:xfrm>
            <a:off x="5846763" y="3059113"/>
            <a:ext cx="44450" cy="26987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5" name="Freeform 1183"/>
          <p:cNvSpPr>
            <a:spLocks/>
          </p:cNvSpPr>
          <p:nvPr/>
        </p:nvSpPr>
        <p:spPr bwMode="auto">
          <a:xfrm>
            <a:off x="5851525" y="2992438"/>
            <a:ext cx="49213" cy="49212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6" name="Freeform 1184"/>
          <p:cNvSpPr>
            <a:spLocks/>
          </p:cNvSpPr>
          <p:nvPr/>
        </p:nvSpPr>
        <p:spPr bwMode="auto">
          <a:xfrm>
            <a:off x="5868988" y="2943225"/>
            <a:ext cx="57150" cy="52388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7" name="Freeform 1185"/>
          <p:cNvSpPr>
            <a:spLocks noEditPoints="1"/>
          </p:cNvSpPr>
          <p:nvPr/>
        </p:nvSpPr>
        <p:spPr bwMode="auto">
          <a:xfrm>
            <a:off x="5895975" y="2886075"/>
            <a:ext cx="65088" cy="55563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8" name="Freeform 1186"/>
          <p:cNvSpPr>
            <a:spLocks/>
          </p:cNvSpPr>
          <p:nvPr/>
        </p:nvSpPr>
        <p:spPr bwMode="auto">
          <a:xfrm>
            <a:off x="5946775" y="2835275"/>
            <a:ext cx="46038" cy="55563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9" name="Freeform 1187"/>
          <p:cNvSpPr>
            <a:spLocks/>
          </p:cNvSpPr>
          <p:nvPr/>
        </p:nvSpPr>
        <p:spPr bwMode="auto">
          <a:xfrm>
            <a:off x="5984875" y="2808288"/>
            <a:ext cx="42863" cy="49212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0" name="Freeform 1188"/>
          <p:cNvSpPr>
            <a:spLocks/>
          </p:cNvSpPr>
          <p:nvPr/>
        </p:nvSpPr>
        <p:spPr bwMode="auto">
          <a:xfrm>
            <a:off x="6024563" y="2779713"/>
            <a:ext cx="46037" cy="55562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1" name="Freeform 1189"/>
          <p:cNvSpPr>
            <a:spLocks noEditPoints="1"/>
          </p:cNvSpPr>
          <p:nvPr/>
        </p:nvSpPr>
        <p:spPr bwMode="auto">
          <a:xfrm>
            <a:off x="6081713" y="2762250"/>
            <a:ext cx="52387" cy="55563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2" name="Freeform 1190"/>
          <p:cNvSpPr>
            <a:spLocks/>
          </p:cNvSpPr>
          <p:nvPr/>
        </p:nvSpPr>
        <p:spPr bwMode="auto">
          <a:xfrm>
            <a:off x="6137275" y="2755900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3" name="Freeform 1191"/>
          <p:cNvSpPr>
            <a:spLocks/>
          </p:cNvSpPr>
          <p:nvPr/>
        </p:nvSpPr>
        <p:spPr bwMode="auto">
          <a:xfrm>
            <a:off x="6237288" y="2768600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4" name="Freeform 1192"/>
          <p:cNvSpPr>
            <a:spLocks noEditPoints="1"/>
          </p:cNvSpPr>
          <p:nvPr/>
        </p:nvSpPr>
        <p:spPr bwMode="auto">
          <a:xfrm>
            <a:off x="6303963" y="2800350"/>
            <a:ext cx="46037" cy="49213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5" name="Freeform 1193"/>
          <p:cNvSpPr>
            <a:spLocks/>
          </p:cNvSpPr>
          <p:nvPr/>
        </p:nvSpPr>
        <p:spPr bwMode="auto">
          <a:xfrm>
            <a:off x="6343650" y="2828925"/>
            <a:ext cx="68263" cy="68263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6" name="Freeform 1194"/>
          <p:cNvSpPr>
            <a:spLocks/>
          </p:cNvSpPr>
          <p:nvPr/>
        </p:nvSpPr>
        <p:spPr bwMode="auto">
          <a:xfrm>
            <a:off x="6388100" y="2878138"/>
            <a:ext cx="58738" cy="58737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7" name="Freeform 1195"/>
          <p:cNvSpPr>
            <a:spLocks/>
          </p:cNvSpPr>
          <p:nvPr/>
        </p:nvSpPr>
        <p:spPr bwMode="auto">
          <a:xfrm>
            <a:off x="6421438" y="2932113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8" name="Freeform 1196"/>
          <p:cNvSpPr>
            <a:spLocks/>
          </p:cNvSpPr>
          <p:nvPr/>
        </p:nvSpPr>
        <p:spPr bwMode="auto">
          <a:xfrm>
            <a:off x="6443663" y="2995613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9" name="Freeform 1197"/>
          <p:cNvSpPr>
            <a:spLocks/>
          </p:cNvSpPr>
          <p:nvPr/>
        </p:nvSpPr>
        <p:spPr bwMode="auto">
          <a:xfrm>
            <a:off x="6451600" y="3070225"/>
            <a:ext cx="50800" cy="42863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0" name="Freeform 1198"/>
          <p:cNvSpPr>
            <a:spLocks/>
          </p:cNvSpPr>
          <p:nvPr/>
        </p:nvSpPr>
        <p:spPr bwMode="auto">
          <a:xfrm>
            <a:off x="6450013" y="3128963"/>
            <a:ext cx="47625" cy="30162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1" name="Freeform 1199"/>
          <p:cNvSpPr>
            <a:spLocks/>
          </p:cNvSpPr>
          <p:nvPr/>
        </p:nvSpPr>
        <p:spPr bwMode="auto">
          <a:xfrm>
            <a:off x="6427788" y="3163888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2" name="Freeform 1200"/>
          <p:cNvSpPr>
            <a:spLocks noEditPoints="1"/>
          </p:cNvSpPr>
          <p:nvPr/>
        </p:nvSpPr>
        <p:spPr bwMode="auto">
          <a:xfrm>
            <a:off x="6088063" y="3178175"/>
            <a:ext cx="20637" cy="52388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3" name="Freeform 1201"/>
          <p:cNvSpPr>
            <a:spLocks noEditPoints="1"/>
          </p:cNvSpPr>
          <p:nvPr/>
        </p:nvSpPr>
        <p:spPr bwMode="auto">
          <a:xfrm>
            <a:off x="5938838" y="3219450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4" name="Freeform 1202"/>
          <p:cNvSpPr>
            <a:spLocks noEditPoints="1"/>
          </p:cNvSpPr>
          <p:nvPr/>
        </p:nvSpPr>
        <p:spPr bwMode="auto">
          <a:xfrm>
            <a:off x="5922963" y="3184525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5" name="Freeform 1203"/>
          <p:cNvSpPr>
            <a:spLocks noEditPoints="1"/>
          </p:cNvSpPr>
          <p:nvPr/>
        </p:nvSpPr>
        <p:spPr bwMode="auto">
          <a:xfrm>
            <a:off x="5913438" y="3148013"/>
            <a:ext cx="520700" cy="36512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6" name="Freeform 1204"/>
          <p:cNvSpPr>
            <a:spLocks noEditPoints="1"/>
          </p:cNvSpPr>
          <p:nvPr/>
        </p:nvSpPr>
        <p:spPr bwMode="auto">
          <a:xfrm>
            <a:off x="5910263" y="3111500"/>
            <a:ext cx="528637" cy="36513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7" name="Freeform 1205"/>
          <p:cNvSpPr>
            <a:spLocks noEditPoints="1"/>
          </p:cNvSpPr>
          <p:nvPr/>
        </p:nvSpPr>
        <p:spPr bwMode="auto">
          <a:xfrm>
            <a:off x="5908675" y="3076575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8" name="Freeform 1206"/>
          <p:cNvSpPr>
            <a:spLocks noEditPoints="1"/>
          </p:cNvSpPr>
          <p:nvPr/>
        </p:nvSpPr>
        <p:spPr bwMode="auto">
          <a:xfrm>
            <a:off x="5908675" y="3041650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9" name="Freeform 1207"/>
          <p:cNvSpPr>
            <a:spLocks noEditPoints="1"/>
          </p:cNvSpPr>
          <p:nvPr/>
        </p:nvSpPr>
        <p:spPr bwMode="auto">
          <a:xfrm>
            <a:off x="5913438" y="2820988"/>
            <a:ext cx="520700" cy="220662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0" name="Freeform 1208"/>
          <p:cNvSpPr>
            <a:spLocks noEditPoints="1"/>
          </p:cNvSpPr>
          <p:nvPr/>
        </p:nvSpPr>
        <p:spPr bwMode="auto">
          <a:xfrm>
            <a:off x="5959475" y="3309938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1" name="Freeform 1209"/>
          <p:cNvSpPr>
            <a:spLocks noEditPoints="1"/>
          </p:cNvSpPr>
          <p:nvPr/>
        </p:nvSpPr>
        <p:spPr bwMode="auto">
          <a:xfrm>
            <a:off x="6354763" y="3309938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2" name="Freeform 1210"/>
          <p:cNvSpPr>
            <a:spLocks noEditPoints="1"/>
          </p:cNvSpPr>
          <p:nvPr/>
        </p:nvSpPr>
        <p:spPr bwMode="auto">
          <a:xfrm>
            <a:off x="5821363" y="2732088"/>
            <a:ext cx="706437" cy="722312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3" name="Freeform 1211"/>
          <p:cNvSpPr>
            <a:spLocks noEditPoints="1"/>
          </p:cNvSpPr>
          <p:nvPr/>
        </p:nvSpPr>
        <p:spPr bwMode="auto">
          <a:xfrm>
            <a:off x="5819775" y="2730500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4" name="Freeform 1212"/>
          <p:cNvSpPr>
            <a:spLocks noEditPoints="1"/>
          </p:cNvSpPr>
          <p:nvPr/>
        </p:nvSpPr>
        <p:spPr bwMode="auto">
          <a:xfrm>
            <a:off x="5829300" y="2740025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5" name="Freeform 1213"/>
          <p:cNvSpPr>
            <a:spLocks noEditPoints="1"/>
          </p:cNvSpPr>
          <p:nvPr/>
        </p:nvSpPr>
        <p:spPr bwMode="auto">
          <a:xfrm>
            <a:off x="5827713" y="2740025"/>
            <a:ext cx="692150" cy="706438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6" name="Freeform 1214"/>
          <p:cNvSpPr>
            <a:spLocks noEditPoints="1"/>
          </p:cNvSpPr>
          <p:nvPr/>
        </p:nvSpPr>
        <p:spPr bwMode="auto">
          <a:xfrm>
            <a:off x="6021388" y="3078163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7" name="Freeform 1215"/>
          <p:cNvSpPr>
            <a:spLocks noEditPoints="1"/>
          </p:cNvSpPr>
          <p:nvPr/>
        </p:nvSpPr>
        <p:spPr bwMode="auto">
          <a:xfrm>
            <a:off x="5975350" y="3074988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8" name="Freeform 1216"/>
          <p:cNvSpPr>
            <a:spLocks noEditPoints="1"/>
          </p:cNvSpPr>
          <p:nvPr/>
        </p:nvSpPr>
        <p:spPr bwMode="auto">
          <a:xfrm>
            <a:off x="5930900" y="3073400"/>
            <a:ext cx="28575" cy="61913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9" name="Freeform 1217"/>
          <p:cNvSpPr>
            <a:spLocks noEditPoints="1"/>
          </p:cNvSpPr>
          <p:nvPr/>
        </p:nvSpPr>
        <p:spPr bwMode="auto">
          <a:xfrm>
            <a:off x="5976938" y="3175000"/>
            <a:ext cx="28575" cy="52388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0" name="Freeform 1218"/>
          <p:cNvSpPr>
            <a:spLocks noEditPoints="1"/>
          </p:cNvSpPr>
          <p:nvPr/>
        </p:nvSpPr>
        <p:spPr bwMode="auto">
          <a:xfrm>
            <a:off x="6392863" y="3103563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1" name="Freeform 1219"/>
          <p:cNvSpPr>
            <a:spLocks noEditPoints="1"/>
          </p:cNvSpPr>
          <p:nvPr/>
        </p:nvSpPr>
        <p:spPr bwMode="auto">
          <a:xfrm>
            <a:off x="6357938" y="3100388"/>
            <a:ext cx="25400" cy="55562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2" name="Freeform 1220"/>
          <p:cNvSpPr>
            <a:spLocks/>
          </p:cNvSpPr>
          <p:nvPr/>
        </p:nvSpPr>
        <p:spPr bwMode="auto">
          <a:xfrm>
            <a:off x="3135313" y="2951163"/>
            <a:ext cx="117475" cy="115887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3" name="Freeform 1221"/>
          <p:cNvSpPr>
            <a:spLocks/>
          </p:cNvSpPr>
          <p:nvPr/>
        </p:nvSpPr>
        <p:spPr bwMode="auto">
          <a:xfrm>
            <a:off x="3268663" y="2951163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4" name="Freeform 1222"/>
          <p:cNvSpPr>
            <a:spLocks/>
          </p:cNvSpPr>
          <p:nvPr/>
        </p:nvSpPr>
        <p:spPr bwMode="auto">
          <a:xfrm>
            <a:off x="3411538" y="2951163"/>
            <a:ext cx="49212" cy="112712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5" name="Freeform 1223"/>
          <p:cNvSpPr>
            <a:spLocks/>
          </p:cNvSpPr>
          <p:nvPr/>
        </p:nvSpPr>
        <p:spPr bwMode="auto">
          <a:xfrm>
            <a:off x="3475038" y="2951163"/>
            <a:ext cx="120650" cy="115887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6" name="Freeform 1224"/>
          <p:cNvSpPr>
            <a:spLocks/>
          </p:cNvSpPr>
          <p:nvPr/>
        </p:nvSpPr>
        <p:spPr bwMode="auto">
          <a:xfrm>
            <a:off x="3606800" y="2951163"/>
            <a:ext cx="96838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7" name="Freeform 1225"/>
          <p:cNvSpPr>
            <a:spLocks noEditPoints="1"/>
          </p:cNvSpPr>
          <p:nvPr/>
        </p:nvSpPr>
        <p:spPr bwMode="auto">
          <a:xfrm>
            <a:off x="3724275" y="2951163"/>
            <a:ext cx="112713" cy="112712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8" name="Freeform 1226"/>
          <p:cNvSpPr>
            <a:spLocks/>
          </p:cNvSpPr>
          <p:nvPr/>
        </p:nvSpPr>
        <p:spPr bwMode="auto">
          <a:xfrm>
            <a:off x="3860800" y="2947988"/>
            <a:ext cx="76200" cy="119062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9" name="Freeform 1227"/>
          <p:cNvSpPr>
            <a:spLocks/>
          </p:cNvSpPr>
          <p:nvPr/>
        </p:nvSpPr>
        <p:spPr bwMode="auto">
          <a:xfrm>
            <a:off x="3963988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0" name="Freeform 1228"/>
          <p:cNvSpPr>
            <a:spLocks/>
          </p:cNvSpPr>
          <p:nvPr/>
        </p:nvSpPr>
        <p:spPr bwMode="auto">
          <a:xfrm>
            <a:off x="4033838" y="2951163"/>
            <a:ext cx="95250" cy="112712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1" name="Freeform 1229"/>
          <p:cNvSpPr>
            <a:spLocks noEditPoints="1"/>
          </p:cNvSpPr>
          <p:nvPr/>
        </p:nvSpPr>
        <p:spPr bwMode="auto">
          <a:xfrm>
            <a:off x="4132263" y="2919413"/>
            <a:ext cx="120650" cy="144462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2" name="Freeform 1230"/>
          <p:cNvSpPr>
            <a:spLocks/>
          </p:cNvSpPr>
          <p:nvPr/>
        </p:nvSpPr>
        <p:spPr bwMode="auto">
          <a:xfrm>
            <a:off x="4256088" y="2951163"/>
            <a:ext cx="93662" cy="112712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3" name="Freeform 1231"/>
          <p:cNvSpPr>
            <a:spLocks/>
          </p:cNvSpPr>
          <p:nvPr/>
        </p:nvSpPr>
        <p:spPr bwMode="auto">
          <a:xfrm>
            <a:off x="4471988" y="2951163"/>
            <a:ext cx="119062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4" name="Freeform 1232"/>
          <p:cNvSpPr>
            <a:spLocks noEditPoints="1"/>
          </p:cNvSpPr>
          <p:nvPr/>
        </p:nvSpPr>
        <p:spPr bwMode="auto">
          <a:xfrm>
            <a:off x="4610100" y="2947988"/>
            <a:ext cx="111125" cy="119062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5" name="Freeform 1233"/>
          <p:cNvSpPr>
            <a:spLocks/>
          </p:cNvSpPr>
          <p:nvPr/>
        </p:nvSpPr>
        <p:spPr bwMode="auto">
          <a:xfrm>
            <a:off x="4740275" y="2951163"/>
            <a:ext cx="117475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6" name="Freeform 1234"/>
          <p:cNvSpPr>
            <a:spLocks/>
          </p:cNvSpPr>
          <p:nvPr/>
        </p:nvSpPr>
        <p:spPr bwMode="auto">
          <a:xfrm>
            <a:off x="4876800" y="2951163"/>
            <a:ext cx="98425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7" name="Freeform 1235"/>
          <p:cNvSpPr>
            <a:spLocks/>
          </p:cNvSpPr>
          <p:nvPr/>
        </p:nvSpPr>
        <p:spPr bwMode="auto">
          <a:xfrm>
            <a:off x="4987925" y="2951163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8" name="Freeform 1236"/>
          <p:cNvSpPr>
            <a:spLocks/>
          </p:cNvSpPr>
          <p:nvPr/>
        </p:nvSpPr>
        <p:spPr bwMode="auto">
          <a:xfrm>
            <a:off x="5129213" y="2951163"/>
            <a:ext cx="119062" cy="112712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9" name="Freeform 1237"/>
          <p:cNvSpPr>
            <a:spLocks/>
          </p:cNvSpPr>
          <p:nvPr/>
        </p:nvSpPr>
        <p:spPr bwMode="auto">
          <a:xfrm>
            <a:off x="5265738" y="2951163"/>
            <a:ext cx="96837" cy="112712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0" name="Freeform 1238"/>
          <p:cNvSpPr>
            <a:spLocks/>
          </p:cNvSpPr>
          <p:nvPr/>
        </p:nvSpPr>
        <p:spPr bwMode="auto">
          <a:xfrm>
            <a:off x="5383213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1" name="Freeform 1239"/>
          <p:cNvSpPr>
            <a:spLocks/>
          </p:cNvSpPr>
          <p:nvPr/>
        </p:nvSpPr>
        <p:spPr bwMode="auto">
          <a:xfrm>
            <a:off x="5451475" y="2951163"/>
            <a:ext cx="146050" cy="112712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2" name="Freeform 1242"/>
          <p:cNvSpPr>
            <a:spLocks noEditPoints="1"/>
          </p:cNvSpPr>
          <p:nvPr/>
        </p:nvSpPr>
        <p:spPr bwMode="auto">
          <a:xfrm>
            <a:off x="6357938" y="2611438"/>
            <a:ext cx="25400" cy="49212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3" name="Freeform 1243"/>
          <p:cNvSpPr>
            <a:spLocks noEditPoints="1"/>
          </p:cNvSpPr>
          <p:nvPr/>
        </p:nvSpPr>
        <p:spPr bwMode="auto">
          <a:xfrm>
            <a:off x="6021388" y="2598738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4" name="Freeform 1244"/>
          <p:cNvSpPr>
            <a:spLocks/>
          </p:cNvSpPr>
          <p:nvPr/>
        </p:nvSpPr>
        <p:spPr bwMode="auto">
          <a:xfrm>
            <a:off x="6092825" y="2798763"/>
            <a:ext cx="30163" cy="46037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5" name="Freeform 1245"/>
          <p:cNvSpPr>
            <a:spLocks noEditPoints="1"/>
          </p:cNvSpPr>
          <p:nvPr/>
        </p:nvSpPr>
        <p:spPr bwMode="auto">
          <a:xfrm>
            <a:off x="6130925" y="2801938"/>
            <a:ext cx="34925" cy="46037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6" name="Freeform 1246"/>
          <p:cNvSpPr>
            <a:spLocks/>
          </p:cNvSpPr>
          <p:nvPr/>
        </p:nvSpPr>
        <p:spPr bwMode="auto">
          <a:xfrm>
            <a:off x="6173788" y="2801938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7" name="Freeform 1247"/>
          <p:cNvSpPr>
            <a:spLocks noEditPoints="1"/>
          </p:cNvSpPr>
          <p:nvPr/>
        </p:nvSpPr>
        <p:spPr bwMode="auto">
          <a:xfrm>
            <a:off x="6210300" y="2798763"/>
            <a:ext cx="36513" cy="46037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8" name="Freeform 1248"/>
          <p:cNvSpPr>
            <a:spLocks/>
          </p:cNvSpPr>
          <p:nvPr/>
        </p:nvSpPr>
        <p:spPr bwMode="auto">
          <a:xfrm>
            <a:off x="5854700" y="2592388"/>
            <a:ext cx="53975" cy="52387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9" name="Freeform 1249"/>
          <p:cNvSpPr>
            <a:spLocks/>
          </p:cNvSpPr>
          <p:nvPr/>
        </p:nvSpPr>
        <p:spPr bwMode="auto">
          <a:xfrm>
            <a:off x="5846763" y="2525713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0" name="Freeform 1250"/>
          <p:cNvSpPr>
            <a:spLocks/>
          </p:cNvSpPr>
          <p:nvPr/>
        </p:nvSpPr>
        <p:spPr bwMode="auto">
          <a:xfrm>
            <a:off x="5846763" y="2482850"/>
            <a:ext cx="44450" cy="26988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1" name="Freeform 1251"/>
          <p:cNvSpPr>
            <a:spLocks/>
          </p:cNvSpPr>
          <p:nvPr/>
        </p:nvSpPr>
        <p:spPr bwMode="auto">
          <a:xfrm>
            <a:off x="5851525" y="2416175"/>
            <a:ext cx="49213" cy="49213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2" name="Freeform 1252"/>
          <p:cNvSpPr>
            <a:spLocks/>
          </p:cNvSpPr>
          <p:nvPr/>
        </p:nvSpPr>
        <p:spPr bwMode="auto">
          <a:xfrm>
            <a:off x="5868988" y="2366963"/>
            <a:ext cx="57150" cy="52387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3" name="Freeform 1253"/>
          <p:cNvSpPr>
            <a:spLocks noEditPoints="1"/>
          </p:cNvSpPr>
          <p:nvPr/>
        </p:nvSpPr>
        <p:spPr bwMode="auto">
          <a:xfrm>
            <a:off x="5895975" y="2309813"/>
            <a:ext cx="65088" cy="55562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4" name="Freeform 1254"/>
          <p:cNvSpPr>
            <a:spLocks/>
          </p:cNvSpPr>
          <p:nvPr/>
        </p:nvSpPr>
        <p:spPr bwMode="auto">
          <a:xfrm>
            <a:off x="5946775" y="2259013"/>
            <a:ext cx="46038" cy="55562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5" name="Freeform 1255"/>
          <p:cNvSpPr>
            <a:spLocks/>
          </p:cNvSpPr>
          <p:nvPr/>
        </p:nvSpPr>
        <p:spPr bwMode="auto">
          <a:xfrm>
            <a:off x="5984875" y="2232025"/>
            <a:ext cx="42863" cy="49213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6" name="Freeform 1256"/>
          <p:cNvSpPr>
            <a:spLocks/>
          </p:cNvSpPr>
          <p:nvPr/>
        </p:nvSpPr>
        <p:spPr bwMode="auto">
          <a:xfrm>
            <a:off x="6024563" y="2203450"/>
            <a:ext cx="46037" cy="55563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7" name="Freeform 1257"/>
          <p:cNvSpPr>
            <a:spLocks noEditPoints="1"/>
          </p:cNvSpPr>
          <p:nvPr/>
        </p:nvSpPr>
        <p:spPr bwMode="auto">
          <a:xfrm>
            <a:off x="6081713" y="2185988"/>
            <a:ext cx="52387" cy="55562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8" name="Freeform 1258"/>
          <p:cNvSpPr>
            <a:spLocks/>
          </p:cNvSpPr>
          <p:nvPr/>
        </p:nvSpPr>
        <p:spPr bwMode="auto">
          <a:xfrm>
            <a:off x="6137275" y="2179638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9" name="Freeform 1259"/>
          <p:cNvSpPr>
            <a:spLocks/>
          </p:cNvSpPr>
          <p:nvPr/>
        </p:nvSpPr>
        <p:spPr bwMode="auto">
          <a:xfrm>
            <a:off x="6237288" y="2192338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0" name="Freeform 1260"/>
          <p:cNvSpPr>
            <a:spLocks noEditPoints="1"/>
          </p:cNvSpPr>
          <p:nvPr/>
        </p:nvSpPr>
        <p:spPr bwMode="auto">
          <a:xfrm>
            <a:off x="6303963" y="2224088"/>
            <a:ext cx="46037" cy="49212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1" name="Freeform 1261"/>
          <p:cNvSpPr>
            <a:spLocks/>
          </p:cNvSpPr>
          <p:nvPr/>
        </p:nvSpPr>
        <p:spPr bwMode="auto">
          <a:xfrm>
            <a:off x="6343650" y="2252663"/>
            <a:ext cx="68263" cy="68262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2" name="Freeform 1262"/>
          <p:cNvSpPr>
            <a:spLocks/>
          </p:cNvSpPr>
          <p:nvPr/>
        </p:nvSpPr>
        <p:spPr bwMode="auto">
          <a:xfrm>
            <a:off x="6388100" y="2301875"/>
            <a:ext cx="58738" cy="58738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3" name="Freeform 1263"/>
          <p:cNvSpPr>
            <a:spLocks/>
          </p:cNvSpPr>
          <p:nvPr/>
        </p:nvSpPr>
        <p:spPr bwMode="auto">
          <a:xfrm>
            <a:off x="6421438" y="2355850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4" name="Freeform 1264"/>
          <p:cNvSpPr>
            <a:spLocks/>
          </p:cNvSpPr>
          <p:nvPr/>
        </p:nvSpPr>
        <p:spPr bwMode="auto">
          <a:xfrm>
            <a:off x="6443663" y="2419350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5" name="Freeform 1265"/>
          <p:cNvSpPr>
            <a:spLocks/>
          </p:cNvSpPr>
          <p:nvPr/>
        </p:nvSpPr>
        <p:spPr bwMode="auto">
          <a:xfrm>
            <a:off x="6451600" y="2493963"/>
            <a:ext cx="50800" cy="42862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6" name="Freeform 1266"/>
          <p:cNvSpPr>
            <a:spLocks/>
          </p:cNvSpPr>
          <p:nvPr/>
        </p:nvSpPr>
        <p:spPr bwMode="auto">
          <a:xfrm>
            <a:off x="6450013" y="2552700"/>
            <a:ext cx="47625" cy="30163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7" name="Freeform 1267"/>
          <p:cNvSpPr>
            <a:spLocks/>
          </p:cNvSpPr>
          <p:nvPr/>
        </p:nvSpPr>
        <p:spPr bwMode="auto">
          <a:xfrm>
            <a:off x="6427788" y="2587625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8" name="Freeform 1268"/>
          <p:cNvSpPr>
            <a:spLocks noEditPoints="1"/>
          </p:cNvSpPr>
          <p:nvPr/>
        </p:nvSpPr>
        <p:spPr bwMode="auto">
          <a:xfrm>
            <a:off x="6088063" y="2601913"/>
            <a:ext cx="20637" cy="52387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9" name="Freeform 1269"/>
          <p:cNvSpPr>
            <a:spLocks noEditPoints="1"/>
          </p:cNvSpPr>
          <p:nvPr/>
        </p:nvSpPr>
        <p:spPr bwMode="auto">
          <a:xfrm>
            <a:off x="5938838" y="2643188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0" name="Freeform 1270"/>
          <p:cNvSpPr>
            <a:spLocks noEditPoints="1"/>
          </p:cNvSpPr>
          <p:nvPr/>
        </p:nvSpPr>
        <p:spPr bwMode="auto">
          <a:xfrm>
            <a:off x="5922963" y="2608263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1" name="Freeform 1271"/>
          <p:cNvSpPr>
            <a:spLocks noEditPoints="1"/>
          </p:cNvSpPr>
          <p:nvPr/>
        </p:nvSpPr>
        <p:spPr bwMode="auto">
          <a:xfrm>
            <a:off x="5913438" y="2571750"/>
            <a:ext cx="520700" cy="36513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2" name="Freeform 1272"/>
          <p:cNvSpPr>
            <a:spLocks noEditPoints="1"/>
          </p:cNvSpPr>
          <p:nvPr/>
        </p:nvSpPr>
        <p:spPr bwMode="auto">
          <a:xfrm>
            <a:off x="5910263" y="2535238"/>
            <a:ext cx="528637" cy="36512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3" name="Freeform 1273"/>
          <p:cNvSpPr>
            <a:spLocks noEditPoints="1"/>
          </p:cNvSpPr>
          <p:nvPr/>
        </p:nvSpPr>
        <p:spPr bwMode="auto">
          <a:xfrm>
            <a:off x="5908675" y="2500313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4" name="Freeform 1274"/>
          <p:cNvSpPr>
            <a:spLocks noEditPoints="1"/>
          </p:cNvSpPr>
          <p:nvPr/>
        </p:nvSpPr>
        <p:spPr bwMode="auto">
          <a:xfrm>
            <a:off x="5908675" y="2465388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5" name="Freeform 1275"/>
          <p:cNvSpPr>
            <a:spLocks noEditPoints="1"/>
          </p:cNvSpPr>
          <p:nvPr/>
        </p:nvSpPr>
        <p:spPr bwMode="auto">
          <a:xfrm>
            <a:off x="5913438" y="2244725"/>
            <a:ext cx="520700" cy="220663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6" name="Freeform 1276"/>
          <p:cNvSpPr>
            <a:spLocks noEditPoints="1"/>
          </p:cNvSpPr>
          <p:nvPr/>
        </p:nvSpPr>
        <p:spPr bwMode="auto">
          <a:xfrm>
            <a:off x="5959475" y="2733675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7" name="Freeform 1277"/>
          <p:cNvSpPr>
            <a:spLocks noEditPoints="1"/>
          </p:cNvSpPr>
          <p:nvPr/>
        </p:nvSpPr>
        <p:spPr bwMode="auto">
          <a:xfrm>
            <a:off x="6354763" y="2733675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8" name="Freeform 1278"/>
          <p:cNvSpPr>
            <a:spLocks noEditPoints="1"/>
          </p:cNvSpPr>
          <p:nvPr/>
        </p:nvSpPr>
        <p:spPr bwMode="auto">
          <a:xfrm>
            <a:off x="5821363" y="2155825"/>
            <a:ext cx="706437" cy="722313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9" name="Freeform 1279"/>
          <p:cNvSpPr>
            <a:spLocks noEditPoints="1"/>
          </p:cNvSpPr>
          <p:nvPr/>
        </p:nvSpPr>
        <p:spPr bwMode="auto">
          <a:xfrm>
            <a:off x="5819775" y="2154238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0" name="Freeform 1280"/>
          <p:cNvSpPr>
            <a:spLocks noEditPoints="1"/>
          </p:cNvSpPr>
          <p:nvPr/>
        </p:nvSpPr>
        <p:spPr bwMode="auto">
          <a:xfrm>
            <a:off x="5829300" y="2163763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1" name="Freeform 1281"/>
          <p:cNvSpPr>
            <a:spLocks noEditPoints="1"/>
          </p:cNvSpPr>
          <p:nvPr/>
        </p:nvSpPr>
        <p:spPr bwMode="auto">
          <a:xfrm>
            <a:off x="5827713" y="2163763"/>
            <a:ext cx="692150" cy="706437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2" name="Freeform 1282"/>
          <p:cNvSpPr>
            <a:spLocks noEditPoints="1"/>
          </p:cNvSpPr>
          <p:nvPr/>
        </p:nvSpPr>
        <p:spPr bwMode="auto">
          <a:xfrm>
            <a:off x="6021388" y="2501900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3" name="Freeform 1283"/>
          <p:cNvSpPr>
            <a:spLocks noEditPoints="1"/>
          </p:cNvSpPr>
          <p:nvPr/>
        </p:nvSpPr>
        <p:spPr bwMode="auto">
          <a:xfrm>
            <a:off x="5975350" y="2498725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4" name="Freeform 1284"/>
          <p:cNvSpPr>
            <a:spLocks noEditPoints="1"/>
          </p:cNvSpPr>
          <p:nvPr/>
        </p:nvSpPr>
        <p:spPr bwMode="auto">
          <a:xfrm>
            <a:off x="5930900" y="2497138"/>
            <a:ext cx="28575" cy="61912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5" name="Freeform 1285"/>
          <p:cNvSpPr>
            <a:spLocks noEditPoints="1"/>
          </p:cNvSpPr>
          <p:nvPr/>
        </p:nvSpPr>
        <p:spPr bwMode="auto">
          <a:xfrm>
            <a:off x="5976938" y="2598738"/>
            <a:ext cx="28575" cy="52387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6" name="Freeform 1286"/>
          <p:cNvSpPr>
            <a:spLocks noEditPoints="1"/>
          </p:cNvSpPr>
          <p:nvPr/>
        </p:nvSpPr>
        <p:spPr bwMode="auto">
          <a:xfrm>
            <a:off x="6392863" y="2527300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7" name="Freeform 1287"/>
          <p:cNvSpPr>
            <a:spLocks noEditPoints="1"/>
          </p:cNvSpPr>
          <p:nvPr/>
        </p:nvSpPr>
        <p:spPr bwMode="auto">
          <a:xfrm>
            <a:off x="6357938" y="2524125"/>
            <a:ext cx="25400" cy="55563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8" name="Freeform 1288"/>
          <p:cNvSpPr>
            <a:spLocks/>
          </p:cNvSpPr>
          <p:nvPr/>
        </p:nvSpPr>
        <p:spPr bwMode="auto">
          <a:xfrm>
            <a:off x="3135313" y="2374900"/>
            <a:ext cx="117475" cy="115888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9" name="Freeform 1289"/>
          <p:cNvSpPr>
            <a:spLocks/>
          </p:cNvSpPr>
          <p:nvPr/>
        </p:nvSpPr>
        <p:spPr bwMode="auto">
          <a:xfrm>
            <a:off x="3268663" y="2374900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0" name="Freeform 1290"/>
          <p:cNvSpPr>
            <a:spLocks/>
          </p:cNvSpPr>
          <p:nvPr/>
        </p:nvSpPr>
        <p:spPr bwMode="auto">
          <a:xfrm>
            <a:off x="3411538" y="2374900"/>
            <a:ext cx="49212" cy="112713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1" name="Freeform 1291"/>
          <p:cNvSpPr>
            <a:spLocks/>
          </p:cNvSpPr>
          <p:nvPr/>
        </p:nvSpPr>
        <p:spPr bwMode="auto">
          <a:xfrm>
            <a:off x="3475038" y="2374900"/>
            <a:ext cx="120650" cy="115888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2" name="Freeform 1292"/>
          <p:cNvSpPr>
            <a:spLocks/>
          </p:cNvSpPr>
          <p:nvPr/>
        </p:nvSpPr>
        <p:spPr bwMode="auto">
          <a:xfrm>
            <a:off x="3606800" y="2374900"/>
            <a:ext cx="96838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3" name="Freeform 1293"/>
          <p:cNvSpPr>
            <a:spLocks noEditPoints="1"/>
          </p:cNvSpPr>
          <p:nvPr/>
        </p:nvSpPr>
        <p:spPr bwMode="auto">
          <a:xfrm>
            <a:off x="3724275" y="2374900"/>
            <a:ext cx="112713" cy="112713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4" name="Freeform 1294"/>
          <p:cNvSpPr>
            <a:spLocks/>
          </p:cNvSpPr>
          <p:nvPr/>
        </p:nvSpPr>
        <p:spPr bwMode="auto">
          <a:xfrm>
            <a:off x="3860800" y="2371725"/>
            <a:ext cx="76200" cy="119063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5" name="Freeform 1295"/>
          <p:cNvSpPr>
            <a:spLocks/>
          </p:cNvSpPr>
          <p:nvPr/>
        </p:nvSpPr>
        <p:spPr bwMode="auto">
          <a:xfrm>
            <a:off x="3963988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6" name="Freeform 1296"/>
          <p:cNvSpPr>
            <a:spLocks/>
          </p:cNvSpPr>
          <p:nvPr/>
        </p:nvSpPr>
        <p:spPr bwMode="auto">
          <a:xfrm>
            <a:off x="4033838" y="2374900"/>
            <a:ext cx="95250" cy="112713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7" name="Freeform 1297"/>
          <p:cNvSpPr>
            <a:spLocks noEditPoints="1"/>
          </p:cNvSpPr>
          <p:nvPr/>
        </p:nvSpPr>
        <p:spPr bwMode="auto">
          <a:xfrm>
            <a:off x="4132263" y="2343150"/>
            <a:ext cx="120650" cy="144463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8" name="Freeform 1298"/>
          <p:cNvSpPr>
            <a:spLocks/>
          </p:cNvSpPr>
          <p:nvPr/>
        </p:nvSpPr>
        <p:spPr bwMode="auto">
          <a:xfrm>
            <a:off x="4256088" y="2374900"/>
            <a:ext cx="93662" cy="112713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9" name="Freeform 1299"/>
          <p:cNvSpPr>
            <a:spLocks/>
          </p:cNvSpPr>
          <p:nvPr/>
        </p:nvSpPr>
        <p:spPr bwMode="auto">
          <a:xfrm>
            <a:off x="4471988" y="2374900"/>
            <a:ext cx="119062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0" name="Freeform 1300"/>
          <p:cNvSpPr>
            <a:spLocks noEditPoints="1"/>
          </p:cNvSpPr>
          <p:nvPr/>
        </p:nvSpPr>
        <p:spPr bwMode="auto">
          <a:xfrm>
            <a:off x="4610100" y="2371725"/>
            <a:ext cx="111125" cy="119063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1" name="Freeform 1301"/>
          <p:cNvSpPr>
            <a:spLocks/>
          </p:cNvSpPr>
          <p:nvPr/>
        </p:nvSpPr>
        <p:spPr bwMode="auto">
          <a:xfrm>
            <a:off x="4740275" y="2374900"/>
            <a:ext cx="117475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2" name="Freeform 1302"/>
          <p:cNvSpPr>
            <a:spLocks/>
          </p:cNvSpPr>
          <p:nvPr/>
        </p:nvSpPr>
        <p:spPr bwMode="auto">
          <a:xfrm>
            <a:off x="4876800" y="2374900"/>
            <a:ext cx="98425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3" name="Freeform 1303"/>
          <p:cNvSpPr>
            <a:spLocks/>
          </p:cNvSpPr>
          <p:nvPr/>
        </p:nvSpPr>
        <p:spPr bwMode="auto">
          <a:xfrm>
            <a:off x="4987925" y="2374900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4" name="Freeform 1304"/>
          <p:cNvSpPr>
            <a:spLocks/>
          </p:cNvSpPr>
          <p:nvPr/>
        </p:nvSpPr>
        <p:spPr bwMode="auto">
          <a:xfrm>
            <a:off x="5129213" y="2374900"/>
            <a:ext cx="119062" cy="112713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5" name="Freeform 1305"/>
          <p:cNvSpPr>
            <a:spLocks/>
          </p:cNvSpPr>
          <p:nvPr/>
        </p:nvSpPr>
        <p:spPr bwMode="auto">
          <a:xfrm>
            <a:off x="5265738" y="2374900"/>
            <a:ext cx="96837" cy="112713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6" name="Freeform 1306"/>
          <p:cNvSpPr>
            <a:spLocks/>
          </p:cNvSpPr>
          <p:nvPr/>
        </p:nvSpPr>
        <p:spPr bwMode="auto">
          <a:xfrm>
            <a:off x="5383213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7" name="Freeform 1307"/>
          <p:cNvSpPr>
            <a:spLocks/>
          </p:cNvSpPr>
          <p:nvPr/>
        </p:nvSpPr>
        <p:spPr bwMode="auto">
          <a:xfrm>
            <a:off x="5451475" y="2374900"/>
            <a:ext cx="146050" cy="112713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401" name="Text Box 1328"/>
          <p:cNvSpPr txBox="1">
            <a:spLocks noChangeArrowheads="1"/>
          </p:cNvSpPr>
          <p:nvPr/>
        </p:nvSpPr>
        <p:spPr bwMode="auto">
          <a:xfrm>
            <a:off x="467544" y="1746250"/>
            <a:ext cx="799288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>
              <a:tabLst>
                <a:tab pos="0" algn="l"/>
              </a:tabLst>
              <a:defRPr/>
            </a:pPr>
            <a:r>
              <a:rPr lang="de-DE" sz="3600" u="sng" dirty="0" err="1" smtClean="0">
                <a:solidFill>
                  <a:srgbClr val="003366"/>
                </a:solidFill>
                <a:latin typeface="+mn-lt"/>
                <a:ea typeface="ＭＳ Ｐゴシック"/>
              </a:rPr>
              <a:t>Optimization</a:t>
            </a:r>
            <a:r>
              <a:rPr lang="de-DE" sz="3600" u="sng" dirty="0" smtClean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 smtClean="0">
                <a:solidFill>
                  <a:srgbClr val="003366"/>
                </a:solidFill>
                <a:latin typeface="+mn-lt"/>
                <a:ea typeface="ＭＳ Ｐゴシック"/>
              </a:rPr>
              <a:t>of</a:t>
            </a:r>
            <a:r>
              <a:rPr lang="de-DE" sz="3600" u="sng" dirty="0" smtClean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 smtClean="0">
                <a:solidFill>
                  <a:srgbClr val="003366"/>
                </a:solidFill>
                <a:latin typeface="+mn-lt"/>
                <a:ea typeface="ＭＳ Ｐゴシック"/>
              </a:rPr>
              <a:t>breeding</a:t>
            </a:r>
            <a:r>
              <a:rPr lang="de-DE" sz="3600" u="sng" dirty="0" smtClean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 smtClean="0">
                <a:solidFill>
                  <a:srgbClr val="003366"/>
                </a:solidFill>
                <a:latin typeface="+mn-lt"/>
                <a:ea typeface="ＭＳ Ｐゴシック"/>
              </a:rPr>
              <a:t>schemes</a:t>
            </a:r>
            <a:r>
              <a:rPr lang="de-DE" sz="3600" u="sng" dirty="0" smtClean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 smtClean="0">
                <a:solidFill>
                  <a:srgbClr val="003366"/>
                </a:solidFill>
                <a:latin typeface="+mn-lt"/>
                <a:ea typeface="ＭＳ Ｐゴシック"/>
              </a:rPr>
              <a:t>with</a:t>
            </a:r>
            <a:r>
              <a:rPr lang="de-DE" sz="3600" u="sng" dirty="0" smtClean="0">
                <a:solidFill>
                  <a:srgbClr val="003366"/>
                </a:solidFill>
                <a:latin typeface="+mn-lt"/>
                <a:ea typeface="ＭＳ Ｐゴシック"/>
              </a:rPr>
              <a:t> GS in R</a:t>
            </a:r>
          </a:p>
          <a:p>
            <a:pPr algn="ctr" defTabSz="209550">
              <a:tabLst>
                <a:tab pos="0" algn="l"/>
              </a:tabLst>
              <a:defRPr/>
            </a:pPr>
            <a:endParaRPr lang="de-DE" sz="3200" u="sng" dirty="0" smtClean="0">
              <a:solidFill>
                <a:srgbClr val="003366"/>
              </a:solidFill>
              <a:latin typeface="+mn-lt"/>
              <a:ea typeface="ＭＳ Ｐゴシック"/>
              <a:cs typeface="ＭＳ Ｐゴシック"/>
            </a:endParaRP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3200" b="1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Friedrich Longin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2800" dirty="0" err="1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2800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I</a:t>
            </a:r>
            <a:r>
              <a:rPr lang="de-DE" sz="2800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nstitute, University </a:t>
            </a:r>
            <a:r>
              <a:rPr lang="de-DE" sz="2800" dirty="0" err="1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2800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 Stuttgart, Germany;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https://lsa-weizen.uni-hohenheim.de</a:t>
            </a:r>
            <a:endParaRPr lang="de-DE" sz="2800" dirty="0">
              <a:solidFill>
                <a:srgbClr val="003366"/>
              </a:solidFill>
              <a:latin typeface="+mn-lt"/>
              <a:ea typeface="ＭＳ Ｐゴシック"/>
              <a:cs typeface="ＭＳ Ｐゴシック"/>
            </a:endParaRPr>
          </a:p>
        </p:txBody>
      </p:sp>
      <p:pic>
        <p:nvPicPr>
          <p:cNvPr id="3209" name="Picture 14" descr="unilogodpi3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50" y="109538"/>
            <a:ext cx="157162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17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 smtClean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 smtClean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		</a:t>
            </a:r>
            <a:r>
              <a:rPr lang="en-US" sz="4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 smtClean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 smtClean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		</a:t>
            </a:r>
            <a:r>
              <a:rPr lang="en-US" sz="4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1520" y="2636912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scheme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quality</a:t>
            </a:r>
            <a:r>
              <a:rPr lang="de-DE" sz="2400" dirty="0" smtClean="0"/>
              <a:t> lab </a:t>
            </a:r>
            <a:r>
              <a:rPr lang="de-DE" sz="2400" dirty="0" err="1" smtClean="0"/>
              <a:t>analyses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Molecular</a:t>
            </a:r>
            <a:r>
              <a:rPr lang="de-DE" sz="2400" dirty="0" smtClean="0"/>
              <a:t> </a:t>
            </a:r>
            <a:r>
              <a:rPr lang="de-DE" sz="2400" dirty="0" err="1" smtClean="0"/>
              <a:t>markers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smtClean="0"/>
              <a:t>Trial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Orga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phenotyping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Priorisation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traits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Disease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 smtClean="0"/>
              <a:t>…</a:t>
            </a:r>
            <a:endParaRPr lang="de-DE" sz="4000" b="1" dirty="0"/>
          </a:p>
        </p:txBody>
      </p:sp>
    </p:spTree>
    <p:extLst>
      <p:ext uri="{BB962C8B-B14F-4D97-AF65-F5344CB8AC3E}">
        <p14:creationId xmlns:p14="http://schemas.microsoft.com/office/powerpoint/2010/main" val="29870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 smtClean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 smtClean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		</a:t>
            </a:r>
            <a:r>
              <a:rPr lang="en-US" sz="4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9732" y="2247254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scheme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quality</a:t>
            </a:r>
            <a:r>
              <a:rPr lang="de-DE" sz="2400" dirty="0" smtClean="0"/>
              <a:t> lab </a:t>
            </a:r>
            <a:r>
              <a:rPr lang="de-DE" sz="2400" dirty="0" err="1" smtClean="0"/>
              <a:t>analyses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Molecular</a:t>
            </a:r>
            <a:r>
              <a:rPr lang="de-DE" sz="2400" dirty="0" smtClean="0"/>
              <a:t> </a:t>
            </a:r>
            <a:r>
              <a:rPr lang="de-DE" sz="2400" dirty="0" err="1" smtClean="0"/>
              <a:t>markers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smtClean="0"/>
              <a:t>Trial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Orga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phenotyping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Priorisation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traits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Disease</a:t>
            </a:r>
            <a:r>
              <a:rPr lang="de-DE" sz="2400" dirty="0" smtClean="0"/>
              <a:t> </a:t>
            </a:r>
            <a:r>
              <a:rPr lang="de-DE" sz="2400" dirty="0" err="1" smtClean="0"/>
              <a:t>management</a:t>
            </a:r>
            <a:r>
              <a:rPr lang="de-DE" sz="2400" dirty="0" smtClean="0"/>
              <a:t> ?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 smtClean="0"/>
              <a:t>…</a:t>
            </a:r>
            <a:endParaRPr lang="de-DE" sz="40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168093" y="6169279"/>
            <a:ext cx="2376264" cy="46166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tx1"/>
                </a:solidFill>
              </a:rPr>
              <a:t>Other </a:t>
            </a:r>
            <a:r>
              <a:rPr lang="de-DE" sz="2400" b="1" dirty="0" err="1" smtClean="0">
                <a:solidFill>
                  <a:schemeClr val="tx1"/>
                </a:solidFill>
              </a:rPr>
              <a:t>lectures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3" name="Abgerundetes Rechteck 2"/>
          <p:cNvSpPr/>
          <p:nvPr/>
        </p:nvSpPr>
        <p:spPr>
          <a:xfrm>
            <a:off x="359531" y="3183638"/>
            <a:ext cx="8424936" cy="27656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4355976" y="5949280"/>
            <a:ext cx="0" cy="2275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start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will do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Introduction</a:t>
            </a:r>
            <a:r>
              <a:rPr lang="de-DE" sz="2800" dirty="0" smtClean="0"/>
              <a:t>: </a:t>
            </a:r>
            <a:r>
              <a:rPr lang="de-DE" sz="2800" dirty="0" err="1" smtClean="0"/>
              <a:t>Breeding</a:t>
            </a:r>
            <a:r>
              <a:rPr lang="de-DE" sz="2800" dirty="0" smtClean="0"/>
              <a:t> </a:t>
            </a:r>
            <a:r>
              <a:rPr lang="de-DE" sz="2800" dirty="0" err="1" smtClean="0"/>
              <a:t>categories</a:t>
            </a:r>
            <a:r>
              <a:rPr lang="de-DE" sz="2800" dirty="0" smtClean="0"/>
              <a:t> </a:t>
            </a:r>
            <a:r>
              <a:rPr lang="de-DE" sz="2800" dirty="0" smtClean="0">
                <a:sym typeface="Wingdings" panose="05000000000000000000" pitchFamily="2" charset="2"/>
              </a:rPr>
              <a:t> </a:t>
            </a:r>
            <a:r>
              <a:rPr lang="de-DE" sz="2800" dirty="0" err="1" smtClean="0">
                <a:sym typeface="Wingdings" panose="05000000000000000000" pitchFamily="2" charset="2"/>
              </a:rPr>
              <a:t>focus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line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breeding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>
                <a:sym typeface="Wingdings" panose="05000000000000000000" pitchFamily="2" charset="2"/>
              </a:rPr>
              <a:t>Theorectical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background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of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selection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gain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package</a:t>
            </a:r>
            <a:r>
              <a:rPr lang="de-DE" sz="2800" dirty="0" smtClean="0">
                <a:sym typeface="Wingdings" panose="05000000000000000000" pitchFamily="2" charset="2"/>
              </a:rPr>
              <a:t>: </a:t>
            </a:r>
            <a:r>
              <a:rPr lang="de-DE" sz="2800" dirty="0" err="1" smtClean="0">
                <a:sym typeface="Wingdings" panose="05000000000000000000" pitchFamily="2" charset="2"/>
              </a:rPr>
              <a:t>formula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of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selection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gain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ym typeface="Wingdings" panose="05000000000000000000" pitchFamily="2" charset="2"/>
              </a:rPr>
              <a:t>Variables </a:t>
            </a:r>
            <a:r>
              <a:rPr lang="de-DE" sz="2800" dirty="0" err="1" smtClean="0">
                <a:sym typeface="Wingdings" panose="05000000000000000000" pitchFamily="2" charset="2"/>
              </a:rPr>
              <a:t>influencing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the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selection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gain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 smtClean="0">
                <a:sym typeface="Wingdings" panose="05000000000000000000" pitchFamily="2" charset="2"/>
              </a:rPr>
              <a:t>Important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existing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results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 smtClean="0">
                <a:sym typeface="Wingdings" panose="05000000000000000000" pitchFamily="2" charset="2"/>
              </a:rPr>
              <a:t>Realization</a:t>
            </a:r>
            <a:r>
              <a:rPr lang="de-DE" sz="2800" dirty="0" smtClean="0">
                <a:sym typeface="Wingdings" panose="05000000000000000000" pitchFamily="2" charset="2"/>
              </a:rPr>
              <a:t> in R </a:t>
            </a:r>
            <a:r>
              <a:rPr lang="de-DE" sz="2800" dirty="0" err="1" smtClean="0">
                <a:sym typeface="Wingdings" panose="05000000000000000000" pitchFamily="2" charset="2"/>
              </a:rPr>
              <a:t>package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ym typeface="Wingdings" panose="05000000000000000000" pitchFamily="2" charset="2"/>
              </a:rPr>
              <a:t>GS </a:t>
            </a:r>
            <a:r>
              <a:rPr lang="de-DE" sz="2800" dirty="0" err="1" smtClean="0">
                <a:sym typeface="Wingdings" panose="05000000000000000000" pitchFamily="2" charset="2"/>
              </a:rPr>
              <a:t>breeding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schemes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 smtClean="0">
                <a:sym typeface="Wingdings" panose="05000000000000000000" pitchFamily="2" charset="2"/>
              </a:rPr>
              <a:t>Important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results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 smtClean="0">
                <a:sym typeface="Wingdings" panose="05000000000000000000" pitchFamily="2" charset="2"/>
              </a:rPr>
              <a:t>Realization</a:t>
            </a:r>
            <a:r>
              <a:rPr lang="de-DE" sz="2800" dirty="0" smtClean="0">
                <a:sym typeface="Wingdings" panose="05000000000000000000" pitchFamily="2" charset="2"/>
              </a:rPr>
              <a:t> in R </a:t>
            </a:r>
            <a:r>
              <a:rPr lang="de-DE" sz="2800" dirty="0" err="1" smtClean="0">
                <a:sym typeface="Wingdings" panose="05000000000000000000" pitchFamily="2" charset="2"/>
              </a:rPr>
              <a:t>package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ym typeface="Wingdings" panose="05000000000000000000" pitchFamily="2" charset="2"/>
              </a:rPr>
              <a:t>Run </a:t>
            </a:r>
            <a:r>
              <a:rPr lang="de-DE" sz="2800" dirty="0" err="1" smtClean="0">
                <a:sym typeface="Wingdings" panose="05000000000000000000" pitchFamily="2" charset="2"/>
              </a:rPr>
              <a:t>your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own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first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simulations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>
              <a:sym typeface="Wingdings" panose="05000000000000000000" pitchFamily="2" charset="2"/>
            </a:endParaRP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68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Beeing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lost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ym typeface="Wingdings" panose="05000000000000000000" pitchFamily="2" charset="2"/>
              </a:rPr>
              <a:t>Second </a:t>
            </a:r>
            <a:r>
              <a:rPr lang="de-DE" sz="2800" dirty="0" err="1" smtClean="0">
                <a:sym typeface="Wingdings" panose="05000000000000000000" pitchFamily="2" charset="2"/>
              </a:rPr>
              <a:t>chance</a:t>
            </a:r>
            <a:r>
              <a:rPr lang="de-DE" sz="2800" dirty="0" smtClean="0">
                <a:sym typeface="Wingdings" panose="05000000000000000000" pitchFamily="2" charset="2"/>
              </a:rPr>
              <a:t> </a:t>
            </a:r>
            <a:endParaRPr lang="de-DE" sz="2800" dirty="0" smtClean="0">
              <a:sym typeface="Wingdings" panose="05000000000000000000" pitchFamily="2" charset="2"/>
            </a:endParaRPr>
          </a:p>
          <a:p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25988" y="3997485"/>
            <a:ext cx="789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www.youtube.com/channel/UCa5OSM9I-e2qBKBq7wQb4-w</a:t>
            </a:r>
            <a:endParaRPr lang="de-DE" sz="2000" dirty="0">
              <a:solidFill>
                <a:schemeClr val="accent6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32675" r="23138" b="35825"/>
          <a:stretch/>
        </p:blipFill>
        <p:spPr>
          <a:xfrm>
            <a:off x="641786" y="2314538"/>
            <a:ext cx="2615049" cy="75675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51920" y="251038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ea typeface="ＭＳ Ｐゴシック"/>
                <a:cs typeface="ＭＳ Ｐゴシック"/>
              </a:rPr>
              <a:t>Search „Friedrich Longin“</a:t>
            </a:r>
            <a:endParaRPr lang="de-DE" sz="2400" b="1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236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categories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ym typeface="Wingdings" panose="05000000000000000000" pitchFamily="2" charset="2"/>
              </a:rPr>
              <a:t>Line </a:t>
            </a:r>
            <a:r>
              <a:rPr lang="de-DE" sz="3200" dirty="0" err="1" smtClean="0">
                <a:sym typeface="Wingdings" panose="05000000000000000000" pitchFamily="2" charset="2"/>
              </a:rPr>
              <a:t>breeding</a:t>
            </a: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ym typeface="Wingdings" panose="05000000000000000000" pitchFamily="2" charset="2"/>
              </a:rPr>
              <a:t>Hybrid </a:t>
            </a:r>
            <a:r>
              <a:rPr lang="de-DE" sz="3200" dirty="0" err="1" smtClean="0">
                <a:sym typeface="Wingdings" panose="05000000000000000000" pitchFamily="2" charset="2"/>
              </a:rPr>
              <a:t>breeding</a:t>
            </a: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 smtClean="0">
                <a:sym typeface="Wingdings" panose="05000000000000000000" pitchFamily="2" charset="2"/>
              </a:rPr>
              <a:t>Clone</a:t>
            </a:r>
            <a:r>
              <a:rPr lang="de-DE" sz="3200" dirty="0" smtClean="0">
                <a:sym typeface="Wingdings" panose="05000000000000000000" pitchFamily="2" charset="2"/>
              </a:rPr>
              <a:t> </a:t>
            </a:r>
            <a:r>
              <a:rPr lang="de-DE" sz="3200" dirty="0" err="1" smtClean="0">
                <a:sym typeface="Wingdings" panose="05000000000000000000" pitchFamily="2" charset="2"/>
              </a:rPr>
              <a:t>breeding</a:t>
            </a: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ym typeface="Wingdings" panose="05000000000000000000" pitchFamily="2" charset="2"/>
              </a:rPr>
              <a:t>Population </a:t>
            </a:r>
            <a:r>
              <a:rPr lang="de-DE" sz="3200" dirty="0" err="1" smtClean="0">
                <a:sym typeface="Wingdings" panose="05000000000000000000" pitchFamily="2" charset="2"/>
              </a:rPr>
              <a:t>breeding</a:t>
            </a:r>
            <a:endParaRPr lang="de-DE" sz="3200" dirty="0" smtClean="0">
              <a:sym typeface="Wingdings" panose="05000000000000000000" pitchFamily="2" charset="2"/>
            </a:endParaRPr>
          </a:p>
          <a:p>
            <a:endParaRPr lang="de-DE" sz="3200" dirty="0"/>
          </a:p>
        </p:txBody>
      </p:sp>
      <p:pic>
        <p:nvPicPr>
          <p:cNvPr id="6" name="Grafik 5" descr="weiz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5434" y="688457"/>
            <a:ext cx="1157415" cy="18073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feld 6"/>
          <p:cNvSpPr txBox="1"/>
          <p:nvPr/>
        </p:nvSpPr>
        <p:spPr>
          <a:xfrm>
            <a:off x="5326551" y="137134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Wheat</a:t>
            </a:r>
            <a:endParaRPr lang="de-DE" sz="2000" dirty="0"/>
          </a:p>
        </p:txBody>
      </p:sp>
      <p:pic>
        <p:nvPicPr>
          <p:cNvPr id="8" name="Grafik 7" descr="roggen01-full.jpg"/>
          <p:cNvPicPr>
            <a:picLocks noChangeAspect="1"/>
          </p:cNvPicPr>
          <p:nvPr/>
        </p:nvPicPr>
        <p:blipFill>
          <a:blip r:embed="rId4" cstate="print"/>
          <a:srcRect l="5202" t="5208" r="24614" b="7291"/>
          <a:stretch>
            <a:fillRect/>
          </a:stretch>
        </p:blipFill>
        <p:spPr>
          <a:xfrm>
            <a:off x="5730236" y="4993345"/>
            <a:ext cx="1043318" cy="186465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feld 8"/>
          <p:cNvSpPr txBox="1"/>
          <p:nvPr/>
        </p:nvSpPr>
        <p:spPr>
          <a:xfrm>
            <a:off x="7491327" y="538460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Rye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7463171" y="3028890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Maize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5326551" y="3816516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Potato</a:t>
            </a: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34" y="2348880"/>
            <a:ext cx="2138107" cy="133006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62434" y="6455020"/>
            <a:ext cx="4613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Wikimedia  </a:t>
            </a:r>
            <a:endParaRPr lang="de-DE" sz="1600" dirty="0">
              <a:latin typeface="+mn-lt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40" y="3503827"/>
            <a:ext cx="1895118" cy="18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on per se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performance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 smtClean="0">
                <a:latin typeface="+mn-lt"/>
              </a:rPr>
              <a:t>Line </a:t>
            </a:r>
            <a:r>
              <a:rPr lang="de-DE" sz="2200" dirty="0" err="1" smtClean="0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smtClean="0"/>
              <a:t>New </a:t>
            </a:r>
            <a:r>
              <a:rPr lang="de-DE" sz="2000" dirty="0" err="1" smtClean="0"/>
              <a:t>breeding</a:t>
            </a:r>
            <a:r>
              <a:rPr lang="de-DE" sz="2000" dirty="0" smtClean="0"/>
              <a:t> </a:t>
            </a:r>
            <a:r>
              <a:rPr lang="de-DE" sz="2000" dirty="0" err="1" smtClean="0"/>
              <a:t>lines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DH, </a:t>
            </a:r>
            <a:r>
              <a:rPr lang="de-DE" sz="2000" dirty="0" err="1" smtClean="0"/>
              <a:t>ssd</a:t>
            </a:r>
            <a:r>
              <a:rPr lang="de-DE" sz="2000" dirty="0" smtClean="0"/>
              <a:t>,…</a:t>
            </a:r>
            <a:endParaRPr lang="de-DE" sz="2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Field </a:t>
            </a:r>
            <a:r>
              <a:rPr lang="de-DE" sz="2000" dirty="0" err="1" smtClean="0"/>
              <a:t>trials</a:t>
            </a:r>
            <a:r>
              <a:rPr lang="de-DE" sz="2000" dirty="0" smtClean="0"/>
              <a:t> – per se </a:t>
            </a:r>
            <a:r>
              <a:rPr lang="de-DE" sz="2000" dirty="0" err="1" smtClean="0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New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err="1" smtClean="0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5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Hybrid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on GCA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 smtClean="0">
                <a:latin typeface="+mn-lt"/>
              </a:rPr>
              <a:t>Line </a:t>
            </a:r>
            <a:r>
              <a:rPr lang="de-DE" sz="2200" dirty="0" err="1" smtClean="0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smtClean="0"/>
              <a:t>New </a:t>
            </a:r>
            <a:r>
              <a:rPr lang="de-DE" sz="2000" dirty="0" err="1" smtClean="0"/>
              <a:t>breeding</a:t>
            </a:r>
            <a:r>
              <a:rPr lang="de-DE" sz="2000" dirty="0" smtClean="0"/>
              <a:t> </a:t>
            </a:r>
            <a:r>
              <a:rPr lang="de-DE" sz="2000" dirty="0" err="1" smtClean="0"/>
              <a:t>lines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DH, </a:t>
            </a:r>
            <a:r>
              <a:rPr lang="de-DE" sz="2000" dirty="0" err="1" smtClean="0"/>
              <a:t>ssd</a:t>
            </a:r>
            <a:r>
              <a:rPr lang="de-DE" sz="2000" dirty="0" smtClean="0"/>
              <a:t>,…</a:t>
            </a:r>
            <a:endParaRPr lang="de-DE" sz="20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Field </a:t>
            </a:r>
            <a:r>
              <a:rPr lang="de-DE" sz="2000" dirty="0" err="1" smtClean="0"/>
              <a:t>trials</a:t>
            </a:r>
            <a:r>
              <a:rPr lang="de-DE" sz="2000" dirty="0" smtClean="0"/>
              <a:t> – per se </a:t>
            </a:r>
            <a:r>
              <a:rPr lang="de-DE" sz="2000" dirty="0" err="1" smtClean="0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New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err="1" smtClean="0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5148064" y="2833055"/>
            <a:ext cx="1656184" cy="2962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ysClr val="windowText" lastClr="000000"/>
                </a:solidFill>
              </a:rPr>
              <a:t>GCA- Tester</a:t>
            </a: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5148064" y="2468800"/>
            <a:ext cx="1584176" cy="2962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/>
              <a:t>GCA-Tester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5030771" y="827016"/>
            <a:ext cx="2178802" cy="4308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 smtClean="0">
                <a:latin typeface="+mn-lt"/>
              </a:rPr>
              <a:t>Hybrid </a:t>
            </a:r>
            <a:r>
              <a:rPr lang="de-DE" sz="2200" dirty="0" err="1" smtClean="0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3221087" y="1368508"/>
            <a:ext cx="2232248" cy="936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</a:rPr>
              <a:t>New </a:t>
            </a:r>
            <a:r>
              <a:rPr lang="de-DE" sz="2000" dirty="0" err="1" smtClean="0">
                <a:solidFill>
                  <a:schemeClr val="bg1"/>
                </a:solidFill>
              </a:rPr>
              <a:t>breeding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lines</a:t>
            </a:r>
            <a:r>
              <a:rPr lang="de-DE" sz="2000" dirty="0" smtClean="0">
                <a:solidFill>
                  <a:schemeClr val="bg1"/>
                </a:solidFill>
              </a:rPr>
              <a:t> in </a:t>
            </a:r>
            <a:r>
              <a:rPr lang="de-DE" sz="2000" dirty="0" err="1" smtClean="0">
                <a:solidFill>
                  <a:schemeClr val="bg1"/>
                </a:solidFill>
              </a:rPr>
              <a:t>heterotic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group</a:t>
            </a:r>
            <a:r>
              <a:rPr lang="de-DE" sz="2000" dirty="0" smtClean="0">
                <a:solidFill>
                  <a:schemeClr val="bg1"/>
                </a:solidFill>
              </a:rPr>
              <a:t> 1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660232" y="1368508"/>
            <a:ext cx="2232248" cy="9367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smtClean="0"/>
              <a:t>New </a:t>
            </a:r>
            <a:r>
              <a:rPr lang="de-DE" sz="2000" dirty="0" err="1" smtClean="0"/>
              <a:t>breeding</a:t>
            </a:r>
            <a:r>
              <a:rPr lang="de-DE" sz="2000" dirty="0" smtClean="0"/>
              <a:t> </a:t>
            </a:r>
            <a:r>
              <a:rPr lang="de-DE" sz="2000" dirty="0" err="1" smtClean="0"/>
              <a:t>lines</a:t>
            </a:r>
            <a:r>
              <a:rPr lang="de-DE" sz="2000" dirty="0" smtClean="0"/>
              <a:t> in </a:t>
            </a:r>
            <a:r>
              <a:rPr lang="de-DE" sz="2000" dirty="0" err="1" smtClean="0"/>
              <a:t>heterotic</a:t>
            </a:r>
            <a:r>
              <a:rPr lang="de-DE" sz="2000" dirty="0" smtClean="0"/>
              <a:t> </a:t>
            </a:r>
            <a:r>
              <a:rPr lang="de-DE" sz="2000" dirty="0" err="1" smtClean="0"/>
              <a:t>group</a:t>
            </a:r>
            <a:r>
              <a:rPr lang="de-DE" sz="2000" dirty="0" smtClean="0"/>
              <a:t> 2</a:t>
            </a:r>
            <a:endParaRPr lang="de-DE" sz="2000" dirty="0"/>
          </a:p>
        </p:txBody>
      </p:sp>
      <p:sp>
        <p:nvSpPr>
          <p:cNvPr id="57" name="Pfeil nach unten 56"/>
          <p:cNvSpPr/>
          <p:nvPr/>
        </p:nvSpPr>
        <p:spPr>
          <a:xfrm rot="17812852">
            <a:off x="4338350" y="2217780"/>
            <a:ext cx="156363" cy="94373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unten 57"/>
          <p:cNvSpPr/>
          <p:nvPr/>
        </p:nvSpPr>
        <p:spPr>
          <a:xfrm>
            <a:off x="5876475" y="3235693"/>
            <a:ext cx="207694" cy="4572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/>
          <p:cNvGrpSpPr/>
          <p:nvPr/>
        </p:nvGrpSpPr>
        <p:grpSpPr>
          <a:xfrm>
            <a:off x="5220073" y="3789040"/>
            <a:ext cx="1656184" cy="432048"/>
            <a:chOff x="395536" y="2276872"/>
            <a:chExt cx="1656184" cy="432048"/>
          </a:xfrm>
        </p:grpSpPr>
        <p:sp>
          <p:nvSpPr>
            <p:cNvPr id="60" name="Rechteck 59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2" name="Textfeld 71"/>
          <p:cNvSpPr txBox="1"/>
          <p:nvPr/>
        </p:nvSpPr>
        <p:spPr>
          <a:xfrm>
            <a:off x="5004049" y="4173176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Field </a:t>
            </a:r>
            <a:r>
              <a:rPr lang="de-DE" sz="2000" dirty="0" err="1" smtClean="0"/>
              <a:t>trials</a:t>
            </a:r>
            <a:r>
              <a:rPr lang="de-DE" sz="2000" dirty="0" smtClean="0"/>
              <a:t> – </a:t>
            </a:r>
            <a:r>
              <a:rPr lang="de-DE" sz="2000" b="1" dirty="0" err="1" smtClean="0">
                <a:solidFill>
                  <a:srgbClr val="FF0000"/>
                </a:solidFill>
              </a:rPr>
              <a:t>combining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ability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73" name="Pfeil nach unten 72"/>
          <p:cNvSpPr/>
          <p:nvPr/>
        </p:nvSpPr>
        <p:spPr>
          <a:xfrm rot="3083789">
            <a:off x="6940696" y="2291698"/>
            <a:ext cx="155757" cy="4580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38519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40043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feld 75"/>
          <p:cNvSpPr txBox="1"/>
          <p:nvPr/>
        </p:nvSpPr>
        <p:spPr>
          <a:xfrm>
            <a:off x="2960205" y="508007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New </a:t>
            </a:r>
            <a:r>
              <a:rPr lang="de-DE" sz="2000" dirty="0" err="1" smtClean="0"/>
              <a:t>lines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FF0000"/>
                </a:solidFill>
              </a:rPr>
              <a:t>for</a:t>
            </a:r>
            <a:r>
              <a:rPr lang="de-DE" sz="2000" dirty="0" smtClean="0">
                <a:solidFill>
                  <a:srgbClr val="FF0000"/>
                </a:solidFill>
              </a:rPr>
              <a:t> hybrid </a:t>
            </a:r>
            <a:r>
              <a:rPr lang="de-DE" sz="2000" dirty="0" err="1" smtClean="0">
                <a:solidFill>
                  <a:srgbClr val="FF0000"/>
                </a:solidFill>
              </a:rPr>
              <a:t>production</a:t>
            </a:r>
            <a:r>
              <a:rPr lang="de-DE" sz="2000" dirty="0" smtClean="0">
                <a:solidFill>
                  <a:srgbClr val="FF0000"/>
                </a:solidFill>
              </a:rPr>
              <a:t> </a:t>
            </a:r>
            <a:r>
              <a:rPr lang="de-DE" sz="2000" dirty="0" smtClean="0"/>
              <a:t>in </a:t>
            </a:r>
            <a:r>
              <a:rPr lang="de-DE" sz="2000" dirty="0" err="1" smtClean="0"/>
              <a:t>heterotic</a:t>
            </a:r>
            <a:r>
              <a:rPr lang="de-DE" sz="2000" dirty="0" smtClean="0"/>
              <a:t> </a:t>
            </a:r>
            <a:r>
              <a:rPr lang="de-DE" sz="2000" dirty="0" err="1" smtClean="0"/>
              <a:t>group</a:t>
            </a:r>
            <a:r>
              <a:rPr lang="de-DE" sz="2000" dirty="0" smtClean="0"/>
              <a:t> 1  </a:t>
            </a:r>
            <a:endParaRPr lang="de-DE" sz="2000" dirty="0"/>
          </a:p>
        </p:txBody>
      </p:sp>
      <p:sp>
        <p:nvSpPr>
          <p:cNvPr id="77" name="Pfeil nach unten 76"/>
          <p:cNvSpPr/>
          <p:nvPr/>
        </p:nvSpPr>
        <p:spPr>
          <a:xfrm rot="3901687">
            <a:off x="4398739" y="3746187"/>
            <a:ext cx="167265" cy="10514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unten 77"/>
          <p:cNvSpPr/>
          <p:nvPr/>
        </p:nvSpPr>
        <p:spPr>
          <a:xfrm rot="17812852">
            <a:off x="7427014" y="3765068"/>
            <a:ext cx="160902" cy="10252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79119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80643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6588224" y="504883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New </a:t>
            </a:r>
            <a:r>
              <a:rPr lang="de-DE" sz="2000" dirty="0" err="1" smtClean="0"/>
              <a:t>lines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FF0000"/>
                </a:solidFill>
              </a:rPr>
              <a:t>for</a:t>
            </a:r>
            <a:r>
              <a:rPr lang="de-DE" sz="2000" dirty="0" smtClean="0">
                <a:solidFill>
                  <a:srgbClr val="FF0000"/>
                </a:solidFill>
              </a:rPr>
              <a:t> hybrid </a:t>
            </a:r>
            <a:r>
              <a:rPr lang="de-DE" sz="2000" dirty="0" err="1" smtClean="0">
                <a:solidFill>
                  <a:srgbClr val="FF0000"/>
                </a:solidFill>
              </a:rPr>
              <a:t>production</a:t>
            </a:r>
            <a:r>
              <a:rPr lang="de-DE" sz="2000" dirty="0" smtClean="0">
                <a:solidFill>
                  <a:srgbClr val="FF0000"/>
                </a:solidFill>
              </a:rPr>
              <a:t> </a:t>
            </a:r>
            <a:r>
              <a:rPr lang="de-DE" sz="2000" dirty="0" smtClean="0"/>
              <a:t>in </a:t>
            </a:r>
            <a:r>
              <a:rPr lang="de-DE" sz="2000" dirty="0" err="1" smtClean="0"/>
              <a:t>heterotic</a:t>
            </a:r>
            <a:r>
              <a:rPr lang="de-DE" sz="2000" dirty="0" smtClean="0"/>
              <a:t> </a:t>
            </a:r>
            <a:r>
              <a:rPr lang="de-DE" sz="2000" dirty="0" err="1" smtClean="0"/>
              <a:t>group</a:t>
            </a:r>
            <a:r>
              <a:rPr lang="de-DE" sz="2000" dirty="0" smtClean="0"/>
              <a:t> 2 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4620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378805" y="1055897"/>
            <a:ext cx="5650086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Example</a:t>
            </a:r>
            <a:r>
              <a:rPr lang="de-DE" sz="1800" b="1" dirty="0" smtClean="0"/>
              <a:t>: </a:t>
            </a:r>
            <a:r>
              <a:rPr lang="de-DE" sz="1800" b="1" dirty="0" err="1" smtClean="0"/>
              <a:t>phenotypic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selection</a:t>
            </a:r>
            <a:r>
              <a:rPr lang="de-DE" sz="1800" b="1" dirty="0" smtClean="0"/>
              <a:t> in hybrid </a:t>
            </a:r>
            <a:r>
              <a:rPr lang="de-DE" sz="1800" b="1" dirty="0" err="1" smtClean="0"/>
              <a:t>breeding</a:t>
            </a:r>
            <a:endParaRPr lang="de-DE" sz="1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9426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3491880" y="1845311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Phase I: </a:t>
            </a:r>
            <a:r>
              <a:rPr lang="de-DE" sz="2000" dirty="0" err="1" smtClean="0"/>
              <a:t>Producing</a:t>
            </a:r>
            <a:r>
              <a:rPr lang="de-DE" sz="2000" dirty="0" smtClean="0"/>
              <a:t> </a:t>
            </a:r>
            <a:r>
              <a:rPr lang="de-DE" sz="2000" dirty="0" err="1" smtClean="0"/>
              <a:t>new</a:t>
            </a:r>
            <a:r>
              <a:rPr lang="de-DE" sz="2000" dirty="0" smtClean="0"/>
              <a:t> </a:t>
            </a:r>
            <a:r>
              <a:rPr lang="de-DE" sz="2000" dirty="0" err="1" smtClean="0"/>
              <a:t>variation</a:t>
            </a:r>
            <a:endParaRPr lang="de-DE" sz="2000" dirty="0"/>
          </a:p>
        </p:txBody>
      </p:sp>
      <p:sp>
        <p:nvSpPr>
          <p:cNvPr id="45" name="Textfeld 44"/>
          <p:cNvSpPr txBox="1"/>
          <p:nvPr/>
        </p:nvSpPr>
        <p:spPr>
          <a:xfrm>
            <a:off x="3491880" y="259684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Phase II: </a:t>
            </a:r>
            <a:r>
              <a:rPr lang="de-DE" sz="2000" dirty="0" err="1" smtClean="0"/>
              <a:t>Forming</a:t>
            </a:r>
            <a:r>
              <a:rPr lang="de-DE" sz="2000" dirty="0" smtClean="0"/>
              <a:t> </a:t>
            </a:r>
            <a:r>
              <a:rPr lang="de-DE" sz="2000" dirty="0" err="1" smtClean="0"/>
              <a:t>varietal</a:t>
            </a:r>
            <a:r>
              <a:rPr lang="de-DE" sz="2000" dirty="0" smtClean="0"/>
              <a:t> </a:t>
            </a:r>
            <a:r>
              <a:rPr lang="de-DE" sz="2000" dirty="0" err="1" smtClean="0"/>
              <a:t>parents</a:t>
            </a:r>
            <a:endParaRPr lang="de-DE" sz="2000" dirty="0"/>
          </a:p>
        </p:txBody>
      </p:sp>
      <p:sp>
        <p:nvSpPr>
          <p:cNvPr id="46" name="Textfeld 45"/>
          <p:cNvSpPr txBox="1"/>
          <p:nvPr/>
        </p:nvSpPr>
        <p:spPr>
          <a:xfrm>
            <a:off x="3491880" y="4543067"/>
            <a:ext cx="48245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Phase III: </a:t>
            </a:r>
            <a:r>
              <a:rPr lang="de-DE" sz="2000" dirty="0" err="1" smtClean="0"/>
              <a:t>Testing</a:t>
            </a:r>
            <a:r>
              <a:rPr lang="de-DE" sz="2000" dirty="0" smtClean="0"/>
              <a:t> experimental </a:t>
            </a:r>
            <a:r>
              <a:rPr lang="de-DE" sz="2000" dirty="0" err="1" smtClean="0"/>
              <a:t>varieties</a:t>
            </a:r>
            <a:endParaRPr lang="de-DE" sz="2000" dirty="0"/>
          </a:p>
        </p:txBody>
      </p:sp>
      <p:sp>
        <p:nvSpPr>
          <p:cNvPr id="8" name="Geschweifte Klammer rechts 7"/>
          <p:cNvSpPr/>
          <p:nvPr/>
        </p:nvSpPr>
        <p:spPr>
          <a:xfrm>
            <a:off x="2882354" y="2359333"/>
            <a:ext cx="358582" cy="8124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/>
          <p:cNvSpPr/>
          <p:nvPr/>
        </p:nvSpPr>
        <p:spPr>
          <a:xfrm>
            <a:off x="2934005" y="3536965"/>
            <a:ext cx="358582" cy="24123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F9C35-C067-4243-8D1D-E7E29984F252}" type="slidenum">
              <a:rPr lang="de-DE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University of </a:t>
            </a:r>
            <a:r>
              <a:rPr lang="en-US" sz="3200" b="1" dirty="0" err="1" smtClean="0">
                <a:solidFill>
                  <a:schemeClr val="accent2">
                    <a:lumMod val="75000"/>
                  </a:schemeClr>
                </a:solidFill>
              </a:rPr>
              <a:t>Hohenheim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, Stuttgart</a:t>
            </a:r>
          </a:p>
        </p:txBody>
      </p:sp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85750" y="908720"/>
            <a:ext cx="85725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kern="0" noProof="0" dirty="0" smtClean="0">
                <a:solidFill>
                  <a:srgbClr val="339933"/>
                </a:solidFill>
                <a:latin typeface="+mn-lt"/>
              </a:rPr>
              <a:t>3 faculties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4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400" b="0" i="0" u="sng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life sciences </a:t>
            </a:r>
            <a:r>
              <a:rPr kumimoji="0" lang="en-US" sz="24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(biology, physics, biotechnology, food production and ingredients); ~ 14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kern="0" baseline="0" noProof="0" dirty="0" smtClean="0">
                <a:latin typeface="+mn-lt"/>
              </a:rPr>
              <a:t>2</a:t>
            </a:r>
            <a:r>
              <a:rPr lang="en-US" sz="2400" kern="0" noProof="0" dirty="0" smtClean="0">
                <a:latin typeface="+mn-lt"/>
              </a:rPr>
              <a:t> – </a:t>
            </a:r>
            <a:r>
              <a:rPr lang="en-US" sz="2400" u="sng" kern="0" noProof="0" dirty="0" smtClean="0">
                <a:latin typeface="+mn-lt"/>
              </a:rPr>
              <a:t>agriculture</a:t>
            </a:r>
            <a:r>
              <a:rPr lang="en-US" sz="2400" kern="0" noProof="0" dirty="0" smtClean="0">
                <a:latin typeface="+mn-lt"/>
              </a:rPr>
              <a:t> (breeding, quantitative genetics, molecular genetics, agronomy, plant health, </a:t>
            </a:r>
            <a:r>
              <a:rPr lang="en-US" sz="2400" kern="0" noProof="0" dirty="0" err="1" smtClean="0">
                <a:latin typeface="+mn-lt"/>
              </a:rPr>
              <a:t>agroeconomics</a:t>
            </a:r>
            <a:r>
              <a:rPr lang="en-US" sz="2400" kern="0" noProof="0" dirty="0" smtClean="0">
                <a:latin typeface="+mn-lt"/>
              </a:rPr>
              <a:t>, animal sciences,…); ~ 15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 – </a:t>
            </a:r>
            <a:r>
              <a:rPr kumimoji="0" lang="en-US" sz="2400" b="0" i="0" u="sng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Economy</a:t>
            </a:r>
            <a:r>
              <a:rPr kumimoji="0" lang="en-US" sz="24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(management, economics, law, social sciences…); ~ 8 institutes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kern="0" dirty="0" smtClean="0">
                <a:latin typeface="+mn-lt"/>
              </a:rPr>
              <a:t>~ </a:t>
            </a:r>
            <a:r>
              <a:rPr lang="en-US" sz="2400" b="1" kern="0" dirty="0" smtClean="0">
                <a:solidFill>
                  <a:srgbClr val="339933"/>
                </a:solidFill>
                <a:latin typeface="+mn-lt"/>
              </a:rPr>
              <a:t>4000 students </a:t>
            </a:r>
            <a:r>
              <a:rPr lang="en-US" sz="2400" kern="0" dirty="0" smtClean="0">
                <a:latin typeface="+mn-lt"/>
              </a:rPr>
              <a:t>per year, all B.Sc. and M.Sc.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kern="0" dirty="0" smtClean="0">
                <a:latin typeface="+mn-lt"/>
              </a:rPr>
              <a:t>Master of crop science (english)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 smtClean="0">
                <a:solidFill>
                  <a:srgbClr val="339933"/>
                </a:solidFill>
                <a:latin typeface="+mn-lt"/>
              </a:rPr>
              <a:t>4 state institutes </a:t>
            </a:r>
            <a:r>
              <a:rPr lang="en-US" sz="2400" kern="0" dirty="0" smtClean="0">
                <a:latin typeface="+mn-lt"/>
              </a:rPr>
              <a:t>incorporated into the University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 smtClean="0">
                <a:solidFill>
                  <a:srgbClr val="339933"/>
                </a:solidFill>
                <a:latin typeface="+mn-lt"/>
              </a:rPr>
              <a:t>Experimental station</a:t>
            </a:r>
            <a:r>
              <a:rPr lang="en-US" sz="2400" kern="0" dirty="0" smtClean="0">
                <a:latin typeface="+mn-lt"/>
              </a:rPr>
              <a:t> for agriculture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Many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…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3248474" y="1782656"/>
            <a:ext cx="3627782" cy="1562402"/>
            <a:chOff x="3248474" y="1782656"/>
            <a:chExt cx="3627782" cy="1562402"/>
          </a:xfrm>
        </p:grpSpPr>
        <p:sp>
          <p:nvSpPr>
            <p:cNvPr id="29" name="Textfeld 28"/>
            <p:cNvSpPr txBox="1"/>
            <p:nvPr/>
          </p:nvSpPr>
          <p:spPr>
            <a:xfrm>
              <a:off x="4139952" y="178265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/>
                <a:t>How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many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locations</a:t>
              </a:r>
              <a:r>
                <a:rPr lang="de-DE" sz="2000" dirty="0" smtClean="0"/>
                <a:t>?</a:t>
              </a:r>
              <a:endParaRPr lang="de-DE" sz="2000" dirty="0"/>
            </a:p>
          </p:txBody>
        </p:sp>
        <p:sp>
          <p:nvSpPr>
            <p:cNvPr id="5" name="Pfeil nach rechts 4"/>
            <p:cNvSpPr/>
            <p:nvPr/>
          </p:nvSpPr>
          <p:spPr>
            <a:xfrm rot="18538360">
              <a:off x="2763691" y="2644251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863081" y="3501008"/>
            <a:ext cx="4013175" cy="508122"/>
            <a:chOff x="2863081" y="3501008"/>
            <a:chExt cx="4013175" cy="508122"/>
          </a:xfrm>
        </p:grpSpPr>
        <p:sp>
          <p:nvSpPr>
            <p:cNvPr id="31" name="Textfeld 30"/>
            <p:cNvSpPr txBox="1"/>
            <p:nvPr/>
          </p:nvSpPr>
          <p:spPr>
            <a:xfrm>
              <a:off x="4139952" y="350100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/>
                <a:t>How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many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lines</a:t>
              </a:r>
              <a:r>
                <a:rPr lang="de-DE" sz="2000" dirty="0" smtClean="0"/>
                <a:t>?</a:t>
              </a:r>
              <a:endParaRPr lang="de-DE" sz="2000" dirty="0"/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863081" y="3793106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2938647" y="2602359"/>
            <a:ext cx="3937609" cy="772529"/>
            <a:chOff x="2938647" y="2602359"/>
            <a:chExt cx="3937609" cy="772529"/>
          </a:xfrm>
        </p:grpSpPr>
        <p:sp>
          <p:nvSpPr>
            <p:cNvPr id="30" name="Textfeld 29"/>
            <p:cNvSpPr txBox="1"/>
            <p:nvPr/>
          </p:nvSpPr>
          <p:spPr>
            <a:xfrm>
              <a:off x="4139952" y="2602359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/>
                <a:t>How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many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testers</a:t>
              </a:r>
              <a:r>
                <a:rPr lang="de-DE" sz="2000" dirty="0" smtClean="0"/>
                <a:t>?</a:t>
              </a:r>
              <a:endParaRPr lang="de-DE" sz="2000" dirty="0"/>
            </a:p>
          </p:txBody>
        </p:sp>
        <p:sp>
          <p:nvSpPr>
            <p:cNvPr id="35" name="Pfeil nach rechts 34"/>
            <p:cNvSpPr/>
            <p:nvPr/>
          </p:nvSpPr>
          <p:spPr>
            <a:xfrm rot="19725776">
              <a:off x="2938647" y="3158864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2860551" y="4261546"/>
            <a:ext cx="5095825" cy="503668"/>
            <a:chOff x="2860551" y="4261546"/>
            <a:chExt cx="5095825" cy="503668"/>
          </a:xfrm>
        </p:grpSpPr>
        <p:sp>
          <p:nvSpPr>
            <p:cNvPr id="32" name="Textfeld 31"/>
            <p:cNvSpPr txBox="1"/>
            <p:nvPr/>
          </p:nvSpPr>
          <p:spPr>
            <a:xfrm>
              <a:off x="4139952" y="4365104"/>
              <a:ext cx="3816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/>
                <a:t>How</a:t>
              </a:r>
              <a:r>
                <a:rPr lang="de-DE" sz="2000" dirty="0"/>
                <a:t> </a:t>
              </a:r>
              <a:r>
                <a:rPr lang="de-DE" sz="2000" dirty="0" err="1" smtClean="0"/>
                <a:t>many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years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of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field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test</a:t>
              </a:r>
              <a:r>
                <a:rPr lang="de-DE" sz="2000" dirty="0" smtClean="0"/>
                <a:t>?</a:t>
              </a:r>
              <a:endParaRPr lang="de-DE" sz="2000" dirty="0"/>
            </a:p>
          </p:txBody>
        </p:sp>
        <p:sp>
          <p:nvSpPr>
            <p:cNvPr id="36" name="Pfeil nach rechts 35"/>
            <p:cNvSpPr/>
            <p:nvPr/>
          </p:nvSpPr>
          <p:spPr>
            <a:xfrm rot="838635">
              <a:off x="2860551" y="4261546"/>
              <a:ext cx="1185590" cy="1954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367137" y="4352390"/>
            <a:ext cx="4589239" cy="1544626"/>
            <a:chOff x="3367137" y="4352390"/>
            <a:chExt cx="4589239" cy="1544626"/>
          </a:xfrm>
        </p:grpSpPr>
        <p:sp>
          <p:nvSpPr>
            <p:cNvPr id="33" name="Textfeld 32"/>
            <p:cNvSpPr txBox="1"/>
            <p:nvPr/>
          </p:nvSpPr>
          <p:spPr>
            <a:xfrm>
              <a:off x="4139952" y="5189130"/>
              <a:ext cx="381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/>
                <a:t>Use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of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markers</a:t>
              </a:r>
              <a:r>
                <a:rPr lang="de-DE" sz="2000" dirty="0" smtClean="0"/>
                <a:t>? </a:t>
              </a:r>
              <a:r>
                <a:rPr lang="de-DE" sz="2000" dirty="0" err="1" smtClean="0"/>
                <a:t>If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yes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which</a:t>
              </a:r>
              <a:r>
                <a:rPr lang="de-DE" sz="2000" dirty="0"/>
                <a:t> </a:t>
              </a:r>
              <a:r>
                <a:rPr lang="de-DE" sz="2000" dirty="0" err="1" smtClean="0"/>
                <a:t>and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when</a:t>
              </a:r>
              <a:r>
                <a:rPr lang="de-DE" sz="2000" dirty="0" smtClean="0"/>
                <a:t>?</a:t>
              </a:r>
              <a:endParaRPr lang="de-DE" sz="2000" dirty="0"/>
            </a:p>
          </p:txBody>
        </p:sp>
        <p:sp>
          <p:nvSpPr>
            <p:cNvPr id="37" name="Pfeil nach rechts 36"/>
            <p:cNvSpPr/>
            <p:nvPr/>
          </p:nvSpPr>
          <p:spPr>
            <a:xfrm rot="2993846">
              <a:off x="2882354" y="4837173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6998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1: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minimum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014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1: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minimum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2: </a:t>
            </a:r>
            <a:r>
              <a:rPr lang="de-DE" sz="2000" dirty="0" err="1" smtClean="0"/>
              <a:t>minimum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maximum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243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1: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minimum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2: </a:t>
            </a:r>
            <a:r>
              <a:rPr lang="de-DE" sz="2000" dirty="0" err="1" smtClean="0"/>
              <a:t>minimum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maximum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3: 1 </a:t>
            </a:r>
            <a:r>
              <a:rPr lang="de-DE" sz="2000" dirty="0" err="1" smtClean="0"/>
              <a:t>year</a:t>
            </a:r>
            <a:r>
              <a:rPr lang="de-DE" sz="2000" dirty="0" smtClean="0"/>
              <a:t> </a:t>
            </a:r>
            <a:r>
              <a:rPr lang="de-DE" sz="2000" dirty="0" err="1" smtClean="0"/>
              <a:t>less</a:t>
            </a:r>
            <a:r>
              <a:rPr lang="de-DE" sz="2000" dirty="0" smtClean="0"/>
              <a:t> </a:t>
            </a:r>
            <a:r>
              <a:rPr lang="de-DE" sz="2000" dirty="0" err="1" smtClean="0"/>
              <a:t>field</a:t>
            </a:r>
            <a:r>
              <a:rPr lang="de-DE" sz="2000" dirty="0" smtClean="0"/>
              <a:t> </a:t>
            </a:r>
            <a:r>
              <a:rPr lang="de-DE" sz="2000" dirty="0" err="1" smtClean="0"/>
              <a:t>trials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56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1: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minimum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2: </a:t>
            </a:r>
            <a:r>
              <a:rPr lang="de-DE" sz="2000" dirty="0" err="1" smtClean="0"/>
              <a:t>minimum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maximum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3: 1 </a:t>
            </a:r>
            <a:r>
              <a:rPr lang="de-DE" sz="2000" dirty="0" err="1" smtClean="0"/>
              <a:t>year</a:t>
            </a:r>
            <a:r>
              <a:rPr lang="de-DE" sz="2000" dirty="0" smtClean="0"/>
              <a:t> </a:t>
            </a:r>
            <a:r>
              <a:rPr lang="de-DE" sz="2000" dirty="0" err="1" smtClean="0"/>
              <a:t>less</a:t>
            </a:r>
            <a:r>
              <a:rPr lang="de-DE" sz="2000" dirty="0" smtClean="0"/>
              <a:t> </a:t>
            </a:r>
            <a:r>
              <a:rPr lang="de-DE" sz="2000" dirty="0" err="1" smtClean="0"/>
              <a:t>field</a:t>
            </a:r>
            <a:r>
              <a:rPr lang="de-DE" sz="2000" dirty="0" smtClean="0"/>
              <a:t> </a:t>
            </a:r>
            <a:r>
              <a:rPr lang="de-DE" sz="2000" dirty="0" err="1" smtClean="0"/>
              <a:t>trials</a:t>
            </a:r>
            <a:endParaRPr lang="de-DE" sz="2000" dirty="0"/>
          </a:p>
        </p:txBody>
      </p:sp>
      <p:sp>
        <p:nvSpPr>
          <p:cNvPr id="35" name="Textfeld 34"/>
          <p:cNvSpPr txBox="1"/>
          <p:nvPr/>
        </p:nvSpPr>
        <p:spPr>
          <a:xfrm>
            <a:off x="1626746" y="2004744"/>
            <a:ext cx="5655170" cy="181588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smtClean="0"/>
              <a:t>Ceteris paribus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smtClean="0"/>
              <a:t>1 </a:t>
            </a:r>
            <a:r>
              <a:rPr lang="de-DE" sz="2800" dirty="0" err="1" smtClean="0"/>
              <a:t>test</a:t>
            </a:r>
            <a:r>
              <a:rPr lang="de-DE" sz="2800" dirty="0" smtClean="0"/>
              <a:t> </a:t>
            </a:r>
            <a:r>
              <a:rPr lang="de-DE" sz="2800" dirty="0" err="1" smtClean="0"/>
              <a:t>requires</a:t>
            </a:r>
            <a:r>
              <a:rPr lang="de-DE" sz="2800" dirty="0" smtClean="0"/>
              <a:t> 7 </a:t>
            </a:r>
            <a:r>
              <a:rPr lang="de-DE" sz="2800" dirty="0" err="1" smtClean="0"/>
              <a:t>years</a:t>
            </a:r>
            <a:r>
              <a:rPr lang="de-DE" sz="2800" dirty="0" smtClean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err="1" smtClean="0"/>
              <a:t>Confirmation</a:t>
            </a:r>
            <a:r>
              <a:rPr lang="de-DE" sz="2800" dirty="0" smtClean="0"/>
              <a:t> in different </a:t>
            </a:r>
            <a:r>
              <a:rPr lang="de-DE" sz="2800" dirty="0" err="1" smtClean="0"/>
              <a:t>years</a:t>
            </a:r>
            <a:endParaRPr lang="de-DE" sz="2800" dirty="0" smtClean="0"/>
          </a:p>
          <a:p>
            <a:r>
              <a:rPr lang="de-DE" sz="2800" dirty="0" smtClean="0">
                <a:sym typeface="Wingdings" panose="05000000000000000000" pitchFamily="2" charset="2"/>
              </a:rPr>
              <a:t> Option 1 </a:t>
            </a:r>
            <a:r>
              <a:rPr lang="de-DE" sz="2800" dirty="0" err="1" smtClean="0">
                <a:sym typeface="Wingdings" panose="05000000000000000000" pitchFamily="2" charset="2"/>
              </a:rPr>
              <a:t>is</a:t>
            </a:r>
            <a:r>
              <a:rPr lang="de-DE" sz="2800" dirty="0" smtClean="0">
                <a:sym typeface="Wingdings" panose="05000000000000000000" pitchFamily="2" charset="2"/>
              </a:rPr>
              <a:t> not </a:t>
            </a:r>
            <a:r>
              <a:rPr lang="de-DE" sz="2800" dirty="0" err="1" smtClean="0">
                <a:sym typeface="Wingdings" panose="05000000000000000000" pitchFamily="2" charset="2"/>
              </a:rPr>
              <a:t>feasible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229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Option 2: Simulation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methods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e.g. 1: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N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minimum</a:t>
            </a:r>
            <a:r>
              <a:rPr lang="de-DE" sz="2000" dirty="0" smtClean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4067944" y="1444814"/>
            <a:ext cx="4824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err="1" smtClean="0">
                <a:solidFill>
                  <a:srgbClr val="339933"/>
                </a:solidFill>
              </a:rPr>
              <a:t>Prediction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b="1" dirty="0" err="1" smtClean="0">
                <a:solidFill>
                  <a:srgbClr val="339933"/>
                </a:solidFill>
              </a:rPr>
              <a:t>the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b="1" dirty="0" err="1" smtClean="0">
                <a:solidFill>
                  <a:srgbClr val="339933"/>
                </a:solidFill>
              </a:rPr>
              <a:t>gain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b="1" dirty="0" err="1" smtClean="0">
                <a:solidFill>
                  <a:srgbClr val="339933"/>
                </a:solidFill>
              </a:rPr>
              <a:t>from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b="1" dirty="0" err="1" smtClean="0">
                <a:solidFill>
                  <a:srgbClr val="339933"/>
                </a:solidFill>
              </a:rPr>
              <a:t>selection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dirty="0" smtClean="0"/>
              <a:t>in </a:t>
            </a:r>
            <a:r>
              <a:rPr lang="de-DE" sz="2800" dirty="0" err="1" smtClean="0"/>
              <a:t>breeding</a:t>
            </a:r>
            <a:r>
              <a:rPr lang="de-DE" sz="2800" dirty="0" smtClean="0"/>
              <a:t> </a:t>
            </a:r>
            <a:r>
              <a:rPr lang="de-DE" sz="2800" dirty="0" err="1" smtClean="0"/>
              <a:t>schemes</a:t>
            </a:r>
            <a:r>
              <a:rPr lang="de-DE" sz="2800" dirty="0" smtClean="0"/>
              <a:t> </a:t>
            </a:r>
            <a:r>
              <a:rPr lang="de-DE" sz="2800" dirty="0" smtClean="0">
                <a:sym typeface="Wingdings" panose="05000000000000000000" pitchFamily="2" charset="2"/>
              </a:rPr>
              <a:t> </a:t>
            </a:r>
            <a:r>
              <a:rPr lang="de-DE" sz="2800" dirty="0" err="1" smtClean="0">
                <a:sym typeface="Wingdings" panose="05000000000000000000" pitchFamily="2" charset="2"/>
              </a:rPr>
              <a:t>Breeder‘s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sym typeface="Wingdings" panose="05000000000000000000" pitchFamily="2" charset="2"/>
              </a:rPr>
              <a:t>equation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rgbClr val="339933"/>
                </a:solidFill>
              </a:rPr>
              <a:t>Simulation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different </a:t>
            </a:r>
            <a:r>
              <a:rPr lang="de-DE" sz="2800" dirty="0" err="1" smtClean="0"/>
              <a:t>breeding</a:t>
            </a:r>
            <a:r>
              <a:rPr lang="de-DE" sz="2800" dirty="0" smtClean="0"/>
              <a:t> </a:t>
            </a:r>
            <a:r>
              <a:rPr lang="de-DE" sz="2800" dirty="0" err="1" smtClean="0"/>
              <a:t>schemes</a:t>
            </a:r>
            <a:endParaRPr lang="de-DE" sz="2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smtClean="0">
                <a:solidFill>
                  <a:srgbClr val="339933"/>
                </a:solidFill>
              </a:rPr>
              <a:t>R Package „</a:t>
            </a:r>
            <a:r>
              <a:rPr lang="de-DE" sz="2800" b="1" dirty="0" err="1" smtClean="0">
                <a:solidFill>
                  <a:srgbClr val="339933"/>
                </a:solidFill>
              </a:rPr>
              <a:t>selection</a:t>
            </a:r>
            <a:r>
              <a:rPr lang="de-DE" sz="2800" b="1" dirty="0" smtClean="0">
                <a:solidFill>
                  <a:srgbClr val="339933"/>
                </a:solidFill>
              </a:rPr>
              <a:t> </a:t>
            </a:r>
            <a:r>
              <a:rPr lang="de-DE" sz="2800" b="1" dirty="0" err="1" smtClean="0">
                <a:solidFill>
                  <a:srgbClr val="339933"/>
                </a:solidFill>
              </a:rPr>
              <a:t>gain</a:t>
            </a:r>
            <a:r>
              <a:rPr lang="de-DE" sz="2800" b="1" dirty="0" smtClean="0">
                <a:solidFill>
                  <a:srgbClr val="339933"/>
                </a:solidFill>
              </a:rPr>
              <a:t>“</a:t>
            </a:r>
            <a:endParaRPr lang="de-DE" sz="2800" b="1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Choice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method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" descr="normdistlowN2bearb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41438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932040" y="2132856"/>
            <a:ext cx="3528193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smtClean="0"/>
              <a:t>Distribution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phenotypes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field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quantitative </a:t>
            </a:r>
            <a:r>
              <a:rPr lang="de-DE" sz="2400" dirty="0" err="1" smtClean="0"/>
              <a:t>traits</a:t>
            </a:r>
            <a:r>
              <a:rPr lang="de-DE" sz="2400" dirty="0" smtClean="0"/>
              <a:t>:</a:t>
            </a:r>
          </a:p>
          <a:p>
            <a:r>
              <a:rPr lang="de-DE" sz="2400" b="1" dirty="0" smtClean="0"/>
              <a:t>P = G + E;</a:t>
            </a:r>
          </a:p>
          <a:p>
            <a:endParaRPr lang="de-DE" sz="2400" b="1" dirty="0"/>
          </a:p>
          <a:p>
            <a:r>
              <a:rPr lang="de-DE" sz="2400" u="sng" dirty="0" smtClean="0"/>
              <a:t>In R:</a:t>
            </a:r>
          </a:p>
          <a:p>
            <a:r>
              <a:rPr lang="de-DE" sz="2400" dirty="0" err="1"/>
              <a:t>r</a:t>
            </a:r>
            <a:r>
              <a:rPr lang="de-DE" sz="2400" dirty="0" err="1" smtClean="0"/>
              <a:t>norm</a:t>
            </a:r>
            <a:r>
              <a:rPr lang="de-DE" sz="2400" dirty="0" smtClean="0"/>
              <a:t> (N, 0, </a:t>
            </a:r>
            <a:r>
              <a:rPr lang="el-GR" sz="2400" dirty="0" smtClean="0"/>
              <a:t>σ</a:t>
            </a:r>
            <a:r>
              <a:rPr lang="de-DE" sz="2400" baseline="30000" dirty="0" smtClean="0"/>
              <a:t>2</a:t>
            </a:r>
            <a:r>
              <a:rPr lang="de-DE" sz="2400" baseline="-25000" dirty="0" smtClean="0"/>
              <a:t>G</a:t>
            </a:r>
            <a:r>
              <a:rPr lang="de-DE" sz="2400" dirty="0" smtClean="0"/>
              <a:t> +</a:t>
            </a:r>
            <a:r>
              <a:rPr lang="el-GR" sz="2400" dirty="0"/>
              <a:t> σ</a:t>
            </a:r>
            <a:r>
              <a:rPr lang="de-DE" sz="2400" baseline="30000" dirty="0" smtClean="0"/>
              <a:t>2</a:t>
            </a:r>
            <a:r>
              <a:rPr lang="de-DE" sz="2400" baseline="-25000" dirty="0" smtClean="0"/>
              <a:t>E</a:t>
            </a:r>
            <a:r>
              <a:rPr lang="de-DE" sz="2400" dirty="0" smtClean="0"/>
              <a:t>)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971600" y="972017"/>
            <a:ext cx="6048672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200" dirty="0" err="1" smtClean="0"/>
              <a:t>Concept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b="1" dirty="0" err="1" smtClean="0"/>
              <a:t>selection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gain</a:t>
            </a:r>
            <a:endParaRPr lang="de-DE" sz="32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475656" y="5301208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Phenotypic</a:t>
            </a:r>
            <a:r>
              <a:rPr lang="de-DE" sz="2400" dirty="0" smtClean="0"/>
              <a:t> </a:t>
            </a:r>
            <a:r>
              <a:rPr lang="de-DE" sz="2400" dirty="0" err="1" smtClean="0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048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2" descr="normdistlowN2bearb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197645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3"/>
          <p:cNvSpPr>
            <a:spLocks noChangeShapeType="1"/>
          </p:cNvSpPr>
          <p:nvPr/>
        </p:nvSpPr>
        <p:spPr bwMode="auto">
          <a:xfrm flipV="1">
            <a:off x="2843213" y="2061245"/>
            <a:ext cx="0" cy="3095625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3635375" y="3932907"/>
            <a:ext cx="0" cy="10795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870325" y="4940970"/>
            <a:ext cx="4857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50000"/>
              </a:lnSpc>
            </a:pPr>
            <a:endParaRPr lang="de-DE" altLang="de-DE" sz="2800" b="1">
              <a:solidFill>
                <a:srgbClr val="FF0000"/>
              </a:solidFill>
            </a:endParaRPr>
          </a:p>
          <a:p>
            <a:pPr>
              <a:lnSpc>
                <a:spcPct val="50000"/>
              </a:lnSpc>
            </a:pPr>
            <a:r>
              <a:rPr lang="el-GR" altLang="de-DE" sz="2800" b="1">
                <a:solidFill>
                  <a:srgbClr val="FF0000"/>
                </a:solidFill>
              </a:rPr>
              <a:t>μ</a:t>
            </a:r>
            <a:r>
              <a:rPr lang="de-DE" altLang="de-DE" sz="2800" b="1">
                <a:solidFill>
                  <a:srgbClr val="FF0000"/>
                </a:solidFill>
              </a:rPr>
              <a:t>'</a:t>
            </a:r>
            <a:endParaRPr lang="el-GR" altLang="de-DE" sz="2800" b="1">
              <a:solidFill>
                <a:srgbClr val="FF0000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356100" y="3901157"/>
            <a:ext cx="403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>
                <a:solidFill>
                  <a:srgbClr val="FF0000"/>
                </a:solidFill>
              </a:rPr>
              <a:t>α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V="1">
            <a:off x="3779838" y="4293270"/>
            <a:ext cx="647700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051720" y="5229200"/>
            <a:ext cx="1728118" cy="25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2627313" y="4998120"/>
            <a:ext cx="401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 dirty="0">
                <a:solidFill>
                  <a:srgbClr val="FF0000"/>
                </a:solidFill>
              </a:rPr>
              <a:t>μ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093369" y="120709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Post-test = </a:t>
            </a:r>
            <a:r>
              <a:rPr lang="de-DE" sz="2400" b="1" u="sng" dirty="0" err="1" smtClean="0"/>
              <a:t>realized</a:t>
            </a:r>
            <a:r>
              <a:rPr lang="de-DE" sz="2400" b="1" u="sng" dirty="0" smtClean="0"/>
              <a:t>:</a:t>
            </a:r>
            <a:endParaRPr lang="de-DE" sz="2400" b="1" u="sng" dirty="0"/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093369" y="1727897"/>
          <a:ext cx="44148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2" name="Formel" r:id="rId5" imgW="1536480" imgH="203040" progId="Equation.3">
                  <p:embed/>
                </p:oleObj>
              </mc:Choice>
              <mc:Fallback>
                <p:oleObj name="Formel" r:id="rId5" imgW="1536480" imgH="20304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369" y="1727897"/>
                        <a:ext cx="44148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5220072" y="2780928"/>
            <a:ext cx="3600078" cy="1088157"/>
            <a:chOff x="5220072" y="2780928"/>
            <a:chExt cx="3600078" cy="1088157"/>
          </a:xfrm>
        </p:grpSpPr>
        <p:graphicFrame>
          <p:nvGraphicFramePr>
            <p:cNvPr id="22" name="Objekt 21"/>
            <p:cNvGraphicFramePr>
              <a:graphicFrameLocks noChangeAspect="1"/>
            </p:cNvGraphicFramePr>
            <p:nvPr>
              <p:extLst/>
            </p:nvPr>
          </p:nvGraphicFramePr>
          <p:xfrm>
            <a:off x="5819753" y="3170585"/>
            <a:ext cx="2014537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3" name="Formel" r:id="rId7" imgW="685800" imgH="241200" progId="Equation.3">
                    <p:embed/>
                  </p:oleObj>
                </mc:Choice>
                <mc:Fallback>
                  <p:oleObj name="Formel" r:id="rId7" imgW="685800" imgH="241200" progId="Equation.3">
                    <p:embed/>
                    <p:pic>
                      <p:nvPicPr>
                        <p:cNvPr id="22" name="Objek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9753" y="3170585"/>
                          <a:ext cx="2014537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feld 22"/>
            <p:cNvSpPr txBox="1"/>
            <p:nvPr/>
          </p:nvSpPr>
          <p:spPr>
            <a:xfrm>
              <a:off x="5364088" y="2780928"/>
              <a:ext cx="3456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u="sng" dirty="0" err="1" smtClean="0"/>
                <a:t>Prae</a:t>
              </a:r>
              <a:r>
                <a:rPr lang="de-DE" sz="2400" b="1" u="sng" dirty="0" smtClean="0"/>
                <a:t>-test = </a:t>
              </a:r>
              <a:r>
                <a:rPr lang="de-DE" sz="2400" b="1" u="sng" dirty="0" err="1" smtClean="0"/>
                <a:t>predicted</a:t>
              </a:r>
              <a:r>
                <a:rPr lang="de-DE" sz="2400" b="1" u="sng" dirty="0" smtClean="0"/>
                <a:t>:</a:t>
              </a:r>
              <a:endParaRPr lang="de-DE" sz="2400" b="1" u="sng" dirty="0"/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5220072" y="2780928"/>
              <a:ext cx="3600078" cy="100811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1583073" y="5560491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Phenotypic</a:t>
            </a:r>
            <a:r>
              <a:rPr lang="de-DE" sz="2400" dirty="0" smtClean="0"/>
              <a:t> </a:t>
            </a:r>
            <a:r>
              <a:rPr lang="de-DE" sz="2400" dirty="0" err="1" smtClean="0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098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046373"/>
              </p:ext>
            </p:extLst>
          </p:nvPr>
        </p:nvGraphicFramePr>
        <p:xfrm>
          <a:off x="1487064" y="4941168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4941168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11560" y="2111276"/>
            <a:ext cx="8208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 smtClean="0">
                <a:cs typeface="Arial" charset="0"/>
              </a:rPr>
              <a:t>square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root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of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the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genetic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variance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of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the</a:t>
            </a:r>
            <a:r>
              <a:rPr lang="de-DE" altLang="de-DE" sz="2400" dirty="0" smtClean="0">
                <a:cs typeface="Arial" charset="0"/>
              </a:rPr>
              <a:t> 		</a:t>
            </a:r>
            <a:r>
              <a:rPr lang="de-DE" altLang="de-DE" sz="2400" dirty="0" err="1" smtClean="0">
                <a:cs typeface="Arial" charset="0"/>
              </a:rPr>
              <a:t>target</a:t>
            </a:r>
            <a:r>
              <a:rPr lang="de-DE" altLang="de-DE" sz="2400" dirty="0" smtClean="0">
                <a:cs typeface="Arial" charset="0"/>
              </a:rPr>
              <a:t> variable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062562"/>
              </p:ext>
            </p:extLst>
          </p:nvPr>
        </p:nvGraphicFramePr>
        <p:xfrm>
          <a:off x="1475656" y="1506364"/>
          <a:ext cx="2014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Formel" r:id="rId6" imgW="685800" imgH="241200" progId="Equation.3">
                  <p:embed/>
                </p:oleObj>
              </mc:Choice>
              <mc:Fallback>
                <p:oleObj name="Formel" r:id="rId6" imgW="6858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506364"/>
                        <a:ext cx="2014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3568" y="5499229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Y</a:t>
            </a:r>
            <a:r>
              <a:rPr lang="en-US" altLang="de-DE" sz="2400" i="1" dirty="0" smtClean="0"/>
              <a:t> </a:t>
            </a:r>
            <a:r>
              <a:rPr lang="en-US" altLang="de-DE" sz="2400" dirty="0"/>
              <a:t>= </a:t>
            </a:r>
            <a:r>
              <a:rPr lang="en-US" altLang="de-DE" sz="2400" dirty="0" smtClean="0"/>
              <a:t>no. of years required to finish one breeding 		cycle</a:t>
            </a:r>
            <a:endParaRPr lang="en-US" altLang="de-DE" sz="2400" dirty="0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4346659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Annual selection gain</a:t>
            </a:r>
            <a:endParaRPr lang="en-US" altLang="de-DE" sz="2800" b="1" u="sng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Selection gain</a:t>
            </a:r>
            <a:endParaRPr lang="en-US" altLang="de-DE" sz="2800" b="1" u="sng" dirty="0"/>
          </a:p>
        </p:txBody>
      </p:sp>
    </p:spTree>
    <p:extLst>
      <p:ext uri="{BB962C8B-B14F-4D97-AF65-F5344CB8AC3E}">
        <p14:creationId xmlns:p14="http://schemas.microsoft.com/office/powerpoint/2010/main" val="817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 smtClean="0">
                <a:cs typeface="Arial" charset="0"/>
              </a:rPr>
              <a:t>square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root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of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the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genetic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variance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of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the</a:t>
            </a:r>
            <a:r>
              <a:rPr lang="de-DE" altLang="de-DE" sz="2400" dirty="0" smtClean="0">
                <a:cs typeface="Arial" charset="0"/>
              </a:rPr>
              <a:t> </a:t>
            </a:r>
            <a:r>
              <a:rPr lang="de-DE" altLang="de-DE" sz="2400" dirty="0" err="1" smtClean="0">
                <a:cs typeface="Arial" charset="0"/>
              </a:rPr>
              <a:t>target</a:t>
            </a:r>
            <a:r>
              <a:rPr lang="de-DE" altLang="de-DE" sz="2400" dirty="0" smtClean="0"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</a:t>
            </a:r>
            <a:r>
              <a:rPr lang="en-US" altLang="de-DE" sz="2400" dirty="0" smtClean="0"/>
              <a:t>cycle</a:t>
            </a:r>
            <a:endParaRPr lang="en-US" altLang="de-DE" sz="2400" dirty="0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Annual selection gain</a:t>
            </a:r>
            <a:endParaRPr lang="en-US" altLang="de-DE" sz="2800" b="1" u="sng" dirty="0"/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 smtClean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 smtClean="0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 smtClean="0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 smtClean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 smtClean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331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Excellence Unit in Plant Breeding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136379" y="947220"/>
            <a:ext cx="8856984" cy="4858044"/>
          </a:xfrm>
          <a:prstGeom prst="rect">
            <a:avLst/>
          </a:prstGeom>
          <a:solidFill>
            <a:srgbClr val="008A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528" y="5323367"/>
            <a:ext cx="8496944" cy="3693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Experimental </a:t>
            </a:r>
            <a:r>
              <a:rPr lang="en-US" sz="1800" b="1" dirty="0" smtClean="0"/>
              <a:t>Station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23528" y="1020867"/>
            <a:ext cx="3304481" cy="788036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/>
              <a:t>Institute of Plant Breeding, Seed Science and </a:t>
            </a:r>
            <a:br>
              <a:rPr lang="en-US" sz="1800" b="1" dirty="0"/>
            </a:br>
            <a:r>
              <a:rPr lang="en-US" sz="1800" b="1" dirty="0"/>
              <a:t>Population Genetics </a:t>
            </a:r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 flipV="1">
            <a:off x="3673229" y="3284984"/>
            <a:ext cx="1070495" cy="686247"/>
          </a:xfrm>
          <a:custGeom>
            <a:avLst/>
            <a:gdLst>
              <a:gd name="T0" fmla="*/ 34140243 w 21600"/>
              <a:gd name="T1" fmla="*/ 0 h 21600"/>
              <a:gd name="T2" fmla="*/ 0 w 21600"/>
              <a:gd name="T3" fmla="*/ 22339611 h 21600"/>
              <a:gd name="T4" fmla="*/ 34140243 w 21600"/>
              <a:gd name="T5" fmla="*/ 26806079 h 21600"/>
              <a:gd name="T6" fmla="*/ 68280487 w 21600"/>
              <a:gd name="T7" fmla="*/ 223396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057 w 21600"/>
              <a:gd name="T13" fmla="*/ 12096 h 21600"/>
              <a:gd name="T14" fmla="*/ 19543 w 21600"/>
              <a:gd name="T15" fmla="*/ 1814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171" y="6171"/>
                </a:lnTo>
                <a:lnTo>
                  <a:pt x="8640" y="6171"/>
                </a:lnTo>
                <a:lnTo>
                  <a:pt x="8640" y="12096"/>
                </a:lnTo>
                <a:lnTo>
                  <a:pt x="4408" y="12096"/>
                </a:lnTo>
                <a:lnTo>
                  <a:pt x="4408" y="8639"/>
                </a:lnTo>
                <a:lnTo>
                  <a:pt x="0" y="15120"/>
                </a:lnTo>
                <a:lnTo>
                  <a:pt x="4408" y="21600"/>
                </a:lnTo>
                <a:lnTo>
                  <a:pt x="4408" y="18143"/>
                </a:lnTo>
                <a:lnTo>
                  <a:pt x="17192" y="18143"/>
                </a:lnTo>
                <a:lnTo>
                  <a:pt x="17192" y="21600"/>
                </a:lnTo>
                <a:lnTo>
                  <a:pt x="21600" y="15120"/>
                </a:lnTo>
                <a:lnTo>
                  <a:pt x="17192" y="8639"/>
                </a:lnTo>
                <a:lnTo>
                  <a:pt x="17192" y="12096"/>
                </a:lnTo>
                <a:lnTo>
                  <a:pt x="12960" y="12096"/>
                </a:lnTo>
                <a:lnTo>
                  <a:pt x="12960" y="6171"/>
                </a:lnTo>
                <a:lnTo>
                  <a:pt x="15429" y="6171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srgbClr val="FF9933"/>
              </a:solidFill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4788024" y="1019228"/>
            <a:ext cx="4032448" cy="6940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bIns="8280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dirty="0"/>
              <a:t>State Plant </a:t>
            </a:r>
            <a:br>
              <a:rPr lang="en-US" sz="1800" b="1" dirty="0"/>
            </a:br>
            <a:r>
              <a:rPr lang="en-US" sz="1800" b="1" dirty="0"/>
              <a:t>Breeding </a:t>
            </a:r>
            <a:r>
              <a:rPr lang="en-US" sz="1800" b="1" dirty="0" smtClean="0"/>
              <a:t>Institute</a:t>
            </a:r>
            <a:endParaRPr lang="en-US" sz="1800" b="1" dirty="0"/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334641" y="1802047"/>
            <a:ext cx="3293368" cy="347259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600" dirty="0"/>
              <a:t>Subject Areas:</a:t>
            </a:r>
            <a:endParaRPr lang="en-US" sz="1600" dirty="0">
              <a:solidFill>
                <a:schemeClr val="accent1"/>
              </a:solidFill>
            </a:endParaRP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Applied </a:t>
            </a:r>
            <a:r>
              <a:rPr lang="en-US" sz="1600" b="1" dirty="0" smtClean="0"/>
              <a:t>Genetics </a:t>
            </a:r>
            <a:r>
              <a:rPr lang="en-US" sz="1600" b="1" dirty="0"/>
              <a:t>and Plant Breeding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NN</a:t>
            </a:r>
            <a:r>
              <a:rPr lang="en-US" sz="1600" b="0" dirty="0" smtClean="0"/>
              <a:t>              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 smtClean="0"/>
              <a:t>Quantitative Genetics and Genomics</a:t>
            </a:r>
          </a:p>
          <a:p>
            <a:pPr>
              <a:spcBef>
                <a:spcPct val="20000"/>
              </a:spcBef>
            </a:pPr>
            <a:r>
              <a:rPr lang="de-DE" sz="1600" dirty="0" smtClean="0"/>
              <a:t>NN</a:t>
            </a:r>
            <a:endParaRPr lang="en-US" sz="1600" dirty="0" smtClean="0"/>
          </a:p>
          <a:p>
            <a:pPr>
              <a:spcBef>
                <a:spcPct val="20000"/>
              </a:spcBef>
            </a:pPr>
            <a:r>
              <a:rPr lang="en-US" sz="1600" b="1" dirty="0" smtClean="0"/>
              <a:t>Crop Biodiversity and Breeding  Informatics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/>
              <a:t>Prof Dr. Karl </a:t>
            </a:r>
            <a:r>
              <a:rPr lang="en-US" sz="1600" dirty="0" err="1" smtClean="0"/>
              <a:t>Schmid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Seed Science and Technology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0" dirty="0"/>
              <a:t>Prof. Dr. Michael Kruse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4788024" y="1715425"/>
            <a:ext cx="4032448" cy="356884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Head: </a:t>
            </a:r>
            <a:r>
              <a:rPr lang="en-US" sz="1600" dirty="0" smtClean="0"/>
              <a:t>Prof. Dr</a:t>
            </a:r>
            <a:r>
              <a:rPr lang="en-US" sz="1600" dirty="0"/>
              <a:t>. </a:t>
            </a:r>
            <a:r>
              <a:rPr lang="en-US" sz="1600" dirty="0" smtClean="0"/>
              <a:t>Tobias Würschum</a:t>
            </a:r>
            <a:endParaRPr lang="en-US" sz="1600" dirty="0"/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Research </a:t>
            </a:r>
            <a:r>
              <a:rPr lang="en-US" sz="1600" dirty="0" smtClean="0"/>
              <a:t>groups:</a:t>
            </a:r>
            <a:endParaRPr lang="en-US" sz="160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Biotechnology </a:t>
            </a:r>
            <a:r>
              <a:rPr lang="en-US" sz="1600" b="1" dirty="0" smtClean="0"/>
              <a:t>and </a:t>
            </a:r>
            <a:r>
              <a:rPr lang="en-US" sz="1600" b="1" dirty="0"/>
              <a:t>Mapping Strategies</a:t>
            </a:r>
            <a:r>
              <a:rPr lang="en-US" sz="1600" dirty="0"/>
              <a:t> </a:t>
            </a:r>
            <a:r>
              <a:rPr lang="en-US" sz="1600" dirty="0" smtClean="0"/>
              <a:t>Dr</a:t>
            </a:r>
            <a:r>
              <a:rPr lang="en-US" sz="1600" b="0" dirty="0" smtClean="0"/>
              <a:t>. Wilmar </a:t>
            </a:r>
            <a:r>
              <a:rPr lang="en-US" sz="1600" b="0" dirty="0" err="1" smtClean="0"/>
              <a:t>Leiser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Rye and Biotic Stress Resistance </a:t>
            </a:r>
            <a:r>
              <a:rPr lang="en-US" sz="1600" b="1" dirty="0" smtClean="0"/>
              <a:t>   </a:t>
            </a:r>
            <a:r>
              <a:rPr lang="en-US" sz="1600" b="0" dirty="0" smtClean="0"/>
              <a:t>Prof. Dr. Thomas Miedaner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Triticale and Breeding </a:t>
            </a:r>
            <a:r>
              <a:rPr lang="en-US" sz="1600" b="1" dirty="0" smtClean="0"/>
              <a:t>Methodology   </a:t>
            </a:r>
            <a:r>
              <a:rPr lang="en-US" sz="1600" b="0" dirty="0" smtClean="0"/>
              <a:t>Dr</a:t>
            </a:r>
            <a:r>
              <a:rPr lang="en-US" sz="1600" b="0" dirty="0"/>
              <a:t>. Hans P. </a:t>
            </a:r>
            <a:r>
              <a:rPr lang="en-US" sz="1600" b="0" dirty="0" smtClean="0"/>
              <a:t>Maurer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Wheat  Breeding </a:t>
            </a:r>
            <a:r>
              <a:rPr lang="en-US" sz="1600" b="1" dirty="0" smtClean="0"/>
              <a:t> and Selection Theory </a:t>
            </a:r>
            <a:r>
              <a:rPr lang="en-US" sz="1600" dirty="0" smtClean="0"/>
              <a:t>Prof.</a:t>
            </a:r>
            <a:r>
              <a:rPr lang="en-US" sz="1600" b="1" dirty="0" smtClean="0"/>
              <a:t> </a:t>
            </a:r>
            <a:r>
              <a:rPr lang="en-US" sz="1600" b="0" dirty="0" smtClean="0"/>
              <a:t>Dr</a:t>
            </a:r>
            <a:r>
              <a:rPr lang="en-US" sz="1600" b="0" dirty="0"/>
              <a:t>. </a:t>
            </a:r>
            <a:r>
              <a:rPr lang="en-US" sz="1600" b="0" dirty="0" smtClean="0"/>
              <a:t>Friedrich Longin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Sunflower and </a:t>
            </a:r>
            <a:r>
              <a:rPr lang="en-US" sz="1600" b="1" dirty="0" smtClean="0"/>
              <a:t>Soybean Breeding </a:t>
            </a:r>
            <a:r>
              <a:rPr lang="en-US" sz="1600" dirty="0" smtClean="0"/>
              <a:t>      </a:t>
            </a:r>
            <a:r>
              <a:rPr lang="en-US" sz="1600" b="0" dirty="0" smtClean="0"/>
              <a:t>Dr</a:t>
            </a:r>
            <a:r>
              <a:rPr lang="en-US" sz="1600" b="0" dirty="0"/>
              <a:t>. Volker </a:t>
            </a:r>
            <a:r>
              <a:rPr lang="en-US" sz="1600" b="0" dirty="0" smtClean="0"/>
              <a:t>Hahn</a:t>
            </a:r>
            <a:endParaRPr lang="en-US" sz="1600" b="0" dirty="0"/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intensity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43336" y="4293096"/>
            <a:ext cx="6768752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 smtClean="0"/>
              <a:t>Selection intensity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 smtClean="0"/>
              <a:t>Increasing the number of tested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 smtClean="0"/>
              <a:t>Decreasing the number of selected lines</a:t>
            </a:r>
            <a:endParaRPr lang="en-US" altLang="de-DE" sz="2400" dirty="0"/>
          </a:p>
          <a:p>
            <a:endParaRPr lang="en-US" altLang="de-DE" sz="2400" dirty="0" smtClean="0"/>
          </a:p>
          <a:p>
            <a:r>
              <a:rPr lang="en-US" altLang="de-DE" sz="2400" b="1" dirty="0" smtClean="0"/>
              <a:t>		BUT: Increase is not linear </a:t>
            </a:r>
            <a:endParaRPr lang="en-US" altLang="de-DE" sz="2400" b="1" dirty="0"/>
          </a:p>
        </p:txBody>
      </p:sp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5"/>
          <a:stretch/>
        </p:blipFill>
        <p:spPr bwMode="auto">
          <a:xfrm>
            <a:off x="202962" y="957402"/>
            <a:ext cx="3881577" cy="31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de-DE" sz="2400" u="sng" dirty="0" smtClean="0"/>
                  <a:t>Selected fraction</a:t>
                </a:r>
              </a:p>
              <a:p>
                <a:r>
                  <a:rPr lang="en-US" altLang="de-DE" sz="2400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alt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num>
                        <m:den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den>
                      </m:f>
                    </m:oMath>
                  </m:oMathPara>
                </a14:m>
                <a:endParaRPr lang="en-US" altLang="de-DE" sz="2400" dirty="0"/>
              </a:p>
            </p:txBody>
          </p:sp>
        </mc:Choice>
        <mc:Fallback xmlns="">
          <p:sp>
            <p:nvSpPr>
              <p:cNvPr id="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blipFill>
                <a:blip r:embed="rId4"/>
                <a:stretch>
                  <a:fillRect l="-2619" t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</a:t>
            </a:r>
            <a:r>
              <a:rPr lang="de-DE" altLang="de-DE" sz="1600" dirty="0" smtClean="0">
                <a:latin typeface="Arial Narrow" panose="020B0606020202030204" pitchFamily="34" charset="0"/>
              </a:rPr>
              <a:t>1993</a:t>
            </a:r>
            <a:endParaRPr lang="de-DE" altLang="de-DE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</a:t>
            </a:r>
            <a:r>
              <a:rPr lang="de-DE" altLang="de-DE" sz="1600" dirty="0" smtClean="0">
                <a:latin typeface="Arial Narrow" panose="020B0606020202030204" pitchFamily="34" charset="0"/>
              </a:rPr>
              <a:t>1993</a:t>
            </a:r>
            <a:endParaRPr lang="de-DE" altLang="de-DE" sz="1600" dirty="0">
              <a:latin typeface="Arial Narrow" panose="020B0606020202030204" pitchFamily="34" charset="0"/>
            </a:endParaRPr>
          </a:p>
        </p:txBody>
      </p:sp>
      <p:pic>
        <p:nvPicPr>
          <p:cNvPr id="10" name="Picture 5" descr="ihzusammen02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-36512" y="836712"/>
            <a:ext cx="382731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72641"/>
              </p:ext>
            </p:extLst>
          </p:nvPr>
        </p:nvGraphicFramePr>
        <p:xfrm>
          <a:off x="4135310" y="1556792"/>
          <a:ext cx="4613154" cy="578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" name="Formel" r:id="rId5" imgW="1930320" imgH="241200" progId="Equation.3">
                  <p:embed/>
                </p:oleObj>
              </mc:Choice>
              <mc:Fallback>
                <p:oleObj name="Formel" r:id="rId5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310" y="1556792"/>
                        <a:ext cx="4613154" cy="578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947215"/>
              </p:ext>
            </p:extLst>
          </p:nvPr>
        </p:nvGraphicFramePr>
        <p:xfrm>
          <a:off x="4139952" y="980728"/>
          <a:ext cx="1872208" cy="593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" name="Formel" r:id="rId7" imgW="761760" imgH="241200" progId="Equation.3">
                  <p:embed/>
                </p:oleObj>
              </mc:Choice>
              <mc:Fallback>
                <p:oleObj name="Formel" r:id="rId7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980728"/>
                        <a:ext cx="1872208" cy="593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4022320" y="2204864"/>
            <a:ext cx="5014176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L = </a:t>
            </a:r>
            <a:r>
              <a:rPr lang="de-DE" sz="2000" dirty="0" err="1" smtClean="0"/>
              <a:t>Locs</a:t>
            </a:r>
            <a:r>
              <a:rPr lang="de-DE" sz="2000" dirty="0" smtClean="0"/>
              <a:t>, R = Reps, </a:t>
            </a:r>
            <a:r>
              <a:rPr lang="el-GR" sz="2000" dirty="0" smtClean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G </a:t>
            </a:r>
            <a:r>
              <a:rPr lang="de-DE" sz="2000" dirty="0" smtClean="0"/>
              <a:t>= </a:t>
            </a:r>
            <a:r>
              <a:rPr lang="de-DE" sz="2000" dirty="0" err="1" smtClean="0"/>
              <a:t>genet</a:t>
            </a:r>
            <a:r>
              <a:rPr lang="de-DE" sz="2000" dirty="0" smtClean="0"/>
              <a:t>.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;</a:t>
            </a:r>
            <a:r>
              <a:rPr lang="el-GR" sz="2000" dirty="0" smtClean="0"/>
              <a:t>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P </a:t>
            </a:r>
            <a:r>
              <a:rPr lang="de-DE" sz="2000" dirty="0"/>
              <a:t>= </a:t>
            </a:r>
            <a:r>
              <a:rPr lang="de-DE" sz="2000" dirty="0" err="1" smtClean="0"/>
              <a:t>phenotyp</a:t>
            </a:r>
            <a:r>
              <a:rPr lang="de-DE" sz="2000" dirty="0" smtClean="0"/>
              <a:t>.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,</a:t>
            </a:r>
            <a:r>
              <a:rPr lang="el-GR" sz="2000" dirty="0" smtClean="0"/>
              <a:t>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GxE </a:t>
            </a:r>
            <a:r>
              <a:rPr lang="de-DE" sz="2000" dirty="0"/>
              <a:t>=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Genotyp-environment - </a:t>
            </a:r>
            <a:r>
              <a:rPr lang="de-DE" sz="2000" dirty="0" err="1" smtClean="0"/>
              <a:t>interaction</a:t>
            </a:r>
            <a:r>
              <a:rPr lang="de-DE" sz="2000" dirty="0" smtClean="0"/>
              <a:t>;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e </a:t>
            </a:r>
            <a:r>
              <a:rPr lang="de-DE" sz="2000" dirty="0"/>
              <a:t>= </a:t>
            </a:r>
            <a:r>
              <a:rPr lang="de-DE" sz="2000" dirty="0" err="1" smtClean="0"/>
              <a:t>error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endParaRPr lang="de-DE" sz="2000" dirty="0" smtClean="0"/>
          </a:p>
          <a:p>
            <a:r>
              <a:rPr lang="de-DE" sz="2000" dirty="0" smtClean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 smtClean="0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 smtClean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83568" y="4365104"/>
            <a:ext cx="7920880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 smtClean="0"/>
              <a:t>Heritability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 smtClean="0"/>
              <a:t>Increasing the number of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 smtClean="0"/>
              <a:t>Increasing the number of replications, but less than for locations!</a:t>
            </a:r>
            <a:endParaRPr lang="en-US" altLang="de-DE" sz="2400" dirty="0"/>
          </a:p>
          <a:p>
            <a:r>
              <a:rPr lang="en-US" altLang="de-DE" sz="2400" b="1" dirty="0"/>
              <a:t>	</a:t>
            </a:r>
            <a:r>
              <a:rPr lang="en-US" altLang="de-DE" sz="2400" b="1" dirty="0" smtClean="0"/>
              <a:t>	BUT: Increase is not linear </a:t>
            </a:r>
            <a:endParaRPr lang="en-US" alt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7692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39552" y="1124744"/>
          <a:ext cx="26098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" name="Formel" r:id="rId4" imgW="888840" imgH="241200" progId="Equation.3">
                  <p:embed/>
                </p:oleObj>
              </mc:Choice>
              <mc:Fallback>
                <p:oleObj name="Formel" r:id="rId4" imgW="88884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26098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3347864" y="3157032"/>
          <a:ext cx="5616624" cy="70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" name="Formel" r:id="rId6" imgW="1930320" imgH="241200" progId="Equation.3">
                  <p:embed/>
                </p:oleObj>
              </mc:Choice>
              <mc:Fallback>
                <p:oleObj name="Formel" r:id="rId6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157032"/>
                        <a:ext cx="5616624" cy="704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251520" y="3190716"/>
          <a:ext cx="2340260" cy="7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" name="Formel" r:id="rId8" imgW="761760" imgH="241200" progId="Equation.3">
                  <p:embed/>
                </p:oleObj>
              </mc:Choice>
              <mc:Fallback>
                <p:oleObj name="Formel" r:id="rId8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90716"/>
                        <a:ext cx="2340260" cy="742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67544" y="4149080"/>
            <a:ext cx="770485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smtClean="0"/>
              <a:t>L = </a:t>
            </a:r>
            <a:r>
              <a:rPr lang="de-DE" sz="2400" dirty="0" err="1" smtClean="0"/>
              <a:t>Locs</a:t>
            </a:r>
            <a:r>
              <a:rPr lang="de-DE" sz="2400" dirty="0" smtClean="0"/>
              <a:t>, R = Reps, </a:t>
            </a:r>
            <a:r>
              <a:rPr lang="el-GR" sz="2400" dirty="0" smtClean="0"/>
              <a:t>σ</a:t>
            </a:r>
            <a:r>
              <a:rPr lang="de-DE" sz="2400" dirty="0" smtClean="0"/>
              <a:t>²</a:t>
            </a:r>
            <a:r>
              <a:rPr lang="de-DE" sz="2400" baseline="-25000" dirty="0" smtClean="0"/>
              <a:t>G </a:t>
            </a:r>
            <a:r>
              <a:rPr lang="de-DE" sz="2400" dirty="0" smtClean="0"/>
              <a:t>= </a:t>
            </a:r>
            <a:r>
              <a:rPr lang="de-DE" sz="2400" dirty="0" err="1" smtClean="0"/>
              <a:t>genet</a:t>
            </a:r>
            <a:r>
              <a:rPr lang="de-DE" sz="2400" dirty="0" smtClean="0"/>
              <a:t>. </a:t>
            </a:r>
            <a:r>
              <a:rPr lang="de-DE" sz="2400" dirty="0" err="1" smtClean="0"/>
              <a:t>variance</a:t>
            </a:r>
            <a:r>
              <a:rPr lang="de-DE" sz="2400" dirty="0" smtClean="0"/>
              <a:t>;</a:t>
            </a:r>
            <a:r>
              <a:rPr lang="el-GR" sz="2400" dirty="0" smtClean="0"/>
              <a:t> </a:t>
            </a:r>
            <a:r>
              <a:rPr lang="el-GR" sz="2400" dirty="0"/>
              <a:t>σ</a:t>
            </a:r>
            <a:r>
              <a:rPr lang="de-DE" sz="2400" dirty="0" smtClean="0"/>
              <a:t>²</a:t>
            </a:r>
            <a:r>
              <a:rPr lang="de-DE" sz="2400" baseline="-25000" dirty="0" smtClean="0"/>
              <a:t>P </a:t>
            </a:r>
            <a:r>
              <a:rPr lang="de-DE" sz="2400" dirty="0"/>
              <a:t>= </a:t>
            </a:r>
            <a:r>
              <a:rPr lang="de-DE" sz="2400" dirty="0" err="1" smtClean="0"/>
              <a:t>phenotyp</a:t>
            </a:r>
            <a:r>
              <a:rPr lang="de-DE" sz="2400" dirty="0" smtClean="0"/>
              <a:t>. </a:t>
            </a:r>
            <a:r>
              <a:rPr lang="de-DE" sz="2400" dirty="0" err="1" smtClean="0"/>
              <a:t>variance</a:t>
            </a:r>
            <a:r>
              <a:rPr lang="de-DE" sz="2400" dirty="0" smtClean="0"/>
              <a:t>,</a:t>
            </a:r>
            <a:r>
              <a:rPr lang="el-GR" sz="2400" dirty="0" smtClean="0"/>
              <a:t> </a:t>
            </a:r>
            <a:r>
              <a:rPr lang="el-GR" sz="2400" dirty="0"/>
              <a:t>σ</a:t>
            </a:r>
            <a:r>
              <a:rPr lang="de-DE" sz="2400" dirty="0" smtClean="0"/>
              <a:t>²</a:t>
            </a:r>
            <a:r>
              <a:rPr lang="de-DE" sz="2400" baseline="-25000" dirty="0" smtClean="0"/>
              <a:t>GxE </a:t>
            </a:r>
            <a:r>
              <a:rPr lang="de-DE" sz="2400" dirty="0"/>
              <a:t>= </a:t>
            </a:r>
            <a:r>
              <a:rPr lang="de-DE" sz="2400" dirty="0" err="1" smtClean="0"/>
              <a:t>variance</a:t>
            </a:r>
            <a:r>
              <a:rPr lang="de-DE" sz="2400" dirty="0" smtClean="0"/>
              <a:t> due </a:t>
            </a:r>
            <a:r>
              <a:rPr lang="de-DE" sz="2400" dirty="0" err="1" smtClean="0"/>
              <a:t>to</a:t>
            </a:r>
            <a:r>
              <a:rPr lang="de-DE" sz="2400" dirty="0" smtClean="0"/>
              <a:t> Genotyp-environment - </a:t>
            </a:r>
            <a:r>
              <a:rPr lang="de-DE" sz="2400" dirty="0" err="1" smtClean="0"/>
              <a:t>interaction</a:t>
            </a:r>
            <a:r>
              <a:rPr lang="de-DE" sz="2400" dirty="0" smtClean="0"/>
              <a:t>; </a:t>
            </a:r>
            <a:r>
              <a:rPr lang="el-GR" sz="2400" dirty="0"/>
              <a:t>σ</a:t>
            </a:r>
            <a:r>
              <a:rPr lang="de-DE" sz="2400" dirty="0" smtClean="0"/>
              <a:t>²</a:t>
            </a:r>
            <a:r>
              <a:rPr lang="de-DE" sz="2400" baseline="-25000" dirty="0" smtClean="0"/>
              <a:t>e </a:t>
            </a:r>
            <a:r>
              <a:rPr lang="de-DE" sz="2400" dirty="0"/>
              <a:t>= </a:t>
            </a:r>
            <a:r>
              <a:rPr lang="de-DE" sz="2400" dirty="0" err="1" smtClean="0"/>
              <a:t>error</a:t>
            </a:r>
            <a:r>
              <a:rPr lang="de-DE" sz="2400" dirty="0" smtClean="0"/>
              <a:t> </a:t>
            </a:r>
            <a:r>
              <a:rPr lang="de-DE" sz="2400" dirty="0" err="1" smtClean="0"/>
              <a:t>variance</a:t>
            </a:r>
            <a:endParaRPr lang="de-DE" sz="2400" dirty="0" smtClean="0"/>
          </a:p>
          <a:p>
            <a:r>
              <a:rPr lang="de-DE" sz="2400" dirty="0" smtClean="0"/>
              <a:t> 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400" b="1" dirty="0" err="1" smtClean="0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400" b="1" dirty="0" smtClean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400" b="1" baseline="-25000" dirty="0">
              <a:solidFill>
                <a:srgbClr val="339933"/>
              </a:solidFill>
            </a:endParaRP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539552" y="2204864"/>
            <a:ext cx="4104456" cy="504056"/>
          </a:xfrm>
          <a:prstGeom prst="rect">
            <a:avLst/>
          </a:prstGeom>
          <a:ln w="25400" cap="flat" cmpd="sng" algn="ctr">
            <a:solidFill>
              <a:srgbClr val="FFC000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 smtClean="0">
                <a:sym typeface="Wingdings" panose="05000000000000000000" pitchFamily="2" charset="2"/>
              </a:rPr>
              <a:t>i: function of </a:t>
            </a:r>
            <a:r>
              <a:rPr lang="el-GR" sz="2800" b="1" kern="0" dirty="0" smtClean="0">
                <a:solidFill>
                  <a:srgbClr val="339933"/>
                </a:solidFill>
                <a:sym typeface="Wingdings" panose="05000000000000000000" pitchFamily="2" charset="2"/>
              </a:rPr>
              <a:t>α</a:t>
            </a:r>
            <a:r>
              <a:rPr lang="de-DE" sz="2800" b="1" kern="0" dirty="0" smtClean="0">
                <a:solidFill>
                  <a:srgbClr val="339933"/>
                </a:solidFill>
                <a:sym typeface="Wingdings" panose="05000000000000000000" pitchFamily="2" charset="2"/>
              </a:rPr>
              <a:t> = </a:t>
            </a:r>
            <a:r>
              <a:rPr lang="de-DE" sz="2800" b="1" kern="0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N</a:t>
            </a:r>
            <a:r>
              <a:rPr lang="de-DE" sz="2800" b="1" kern="0" baseline="-25000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sel</a:t>
            </a:r>
            <a:r>
              <a:rPr lang="de-DE" sz="2800" b="1" kern="0" dirty="0" smtClean="0">
                <a:solidFill>
                  <a:srgbClr val="339933"/>
                </a:solidFill>
                <a:sym typeface="Wingdings" panose="05000000000000000000" pitchFamily="2" charset="2"/>
              </a:rPr>
              <a:t>/N</a:t>
            </a:r>
            <a:r>
              <a:rPr lang="de-DE" sz="2800" b="1" kern="0" baseline="-25000" dirty="0" smtClean="0">
                <a:solidFill>
                  <a:srgbClr val="339933"/>
                </a:solidFill>
                <a:sym typeface="Wingdings" panose="05000000000000000000" pitchFamily="2" charset="2"/>
              </a:rPr>
              <a:t>1</a:t>
            </a:r>
            <a:endParaRPr lang="en-US" sz="2800" b="1" kern="0" baseline="-25000" dirty="0" smtClean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2699792" y="3284984"/>
            <a:ext cx="576064" cy="5040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2800" b="1" kern="0" dirty="0" smtClean="0">
                <a:sym typeface="Wingdings" panose="05000000000000000000" pitchFamily="2" charset="2"/>
              </a:rPr>
              <a:t></a:t>
            </a:r>
            <a:endParaRPr lang="en-US" sz="2800" b="1" kern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923928" y="2132856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228184" y="3132299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7815556" y="3116980"/>
            <a:ext cx="100491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4427984" y="1628800"/>
            <a:ext cx="1224136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2"/>
          <p:cNvSpPr txBox="1">
            <a:spLocks noChangeArrowheads="1"/>
          </p:cNvSpPr>
          <p:nvPr/>
        </p:nvSpPr>
        <p:spPr bwMode="auto">
          <a:xfrm>
            <a:off x="5730309" y="1143997"/>
            <a:ext cx="2193165" cy="1016421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 smtClean="0">
                <a:sym typeface="Wingdings" panose="05000000000000000000" pitchFamily="2" charset="2"/>
              </a:rPr>
              <a:t>Allocation of resources</a:t>
            </a:r>
            <a:endParaRPr lang="en-US" sz="2800" b="1" kern="0" baseline="-25000" dirty="0" smtClean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6480212" y="2184924"/>
            <a:ext cx="0" cy="83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7524328" y="2204864"/>
            <a:ext cx="644125" cy="864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Optimize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528" y="836712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smtClean="0">
                <a:sym typeface="Wingdings" panose="05000000000000000000" pitchFamily="2" charset="2"/>
              </a:rPr>
              <a:t>Framework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 smtClean="0">
                <a:sym typeface="Wingdings" panose="05000000000000000000" pitchFamily="2" charset="2"/>
              </a:rPr>
              <a:t>Target </a:t>
            </a:r>
            <a:r>
              <a:rPr lang="de-DE" sz="2400" dirty="0" err="1" smtClean="0">
                <a:sym typeface="Wingdings" panose="05000000000000000000" pitchFamily="2" charset="2"/>
              </a:rPr>
              <a:t>criteria</a:t>
            </a:r>
            <a:r>
              <a:rPr lang="de-DE" sz="2400" dirty="0" smtClean="0">
                <a:sym typeface="Wingdings" panose="05000000000000000000" pitchFamily="2" charset="2"/>
              </a:rPr>
              <a:t>: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maximize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endParaRPr lang="de-DE" sz="2400" b="1" dirty="0" smtClean="0">
              <a:solidFill>
                <a:srgbClr val="339933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24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Variables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to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optimze</a:t>
            </a:r>
            <a:r>
              <a:rPr lang="de-DE" sz="2400" dirty="0" smtClean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 smtClean="0">
                <a:sym typeface="Wingdings" panose="05000000000000000000" pitchFamily="2" charset="2"/>
              </a:rPr>
              <a:t>No</a:t>
            </a:r>
            <a:r>
              <a:rPr lang="de-DE" sz="2400" dirty="0" smtClean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</a:t>
            </a:r>
            <a:r>
              <a:rPr lang="de-DE" sz="2400" dirty="0" err="1" smtClean="0">
                <a:sym typeface="Wingdings" panose="05000000000000000000" pitchFamily="2" charset="2"/>
              </a:rPr>
              <a:t>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locations</a:t>
            </a:r>
            <a:endParaRPr lang="de-DE" sz="2400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 smtClean="0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replications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lines</a:t>
            </a:r>
            <a:endParaRPr lang="de-DE" sz="2400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 smtClean="0">
                <a:sym typeface="Wingdings" panose="05000000000000000000" pitchFamily="2" charset="2"/>
              </a:rPr>
              <a:t>No</a:t>
            </a:r>
            <a:r>
              <a:rPr lang="de-DE" sz="2400" dirty="0" smtClean="0">
                <a:sym typeface="Wingdings" panose="05000000000000000000" pitchFamily="2" charset="2"/>
              </a:rPr>
              <a:t>. </a:t>
            </a:r>
            <a:r>
              <a:rPr lang="de-DE" sz="2400" dirty="0" err="1" smtClean="0">
                <a:sym typeface="Wingdings" panose="05000000000000000000" pitchFamily="2" charset="2"/>
              </a:rPr>
              <a:t>of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testers</a:t>
            </a:r>
            <a:r>
              <a:rPr lang="de-DE" sz="2400" dirty="0" smtClean="0">
                <a:sym typeface="Wingdings" panose="05000000000000000000" pitchFamily="2" charset="2"/>
              </a:rPr>
              <a:t>, type </a:t>
            </a:r>
            <a:r>
              <a:rPr lang="de-DE" sz="2400" dirty="0" err="1" smtClean="0">
                <a:sym typeface="Wingdings" panose="05000000000000000000" pitchFamily="2" charset="2"/>
              </a:rPr>
              <a:t>of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tester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smtClean="0">
                <a:sym typeface="Wingdings" panose="05000000000000000000" pitchFamily="2" charset="2"/>
              </a:rPr>
              <a:t>Splitting </a:t>
            </a:r>
            <a:r>
              <a:rPr lang="de-DE" sz="2400" dirty="0" err="1" smtClean="0">
                <a:sym typeface="Wingdings" panose="05000000000000000000" pitchFamily="2" charset="2"/>
              </a:rPr>
              <a:t>of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lines</a:t>
            </a:r>
            <a:r>
              <a:rPr lang="de-DE" sz="2400" dirty="0" smtClean="0">
                <a:sym typeface="Wingdings" panose="05000000000000000000" pitchFamily="2" charset="2"/>
              </a:rPr>
              <a:t> on </a:t>
            </a:r>
            <a:r>
              <a:rPr lang="de-DE" sz="2400" dirty="0" err="1" smtClean="0">
                <a:sym typeface="Wingdings" panose="05000000000000000000" pitchFamily="2" charset="2"/>
              </a:rPr>
              <a:t>crosses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and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lines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within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crosses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23728" y="4987099"/>
            <a:ext cx="37444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Fixed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annual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budget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9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-17140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program</a:t>
            </a: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annual</a:t>
            </a: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budget</a:t>
            </a:r>
            <a:endParaRPr lang="de-D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548680"/>
            <a:ext cx="90392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3856"/>
            <a:ext cx="8971206" cy="298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380955" y="3951022"/>
            <a:ext cx="302406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i="1" dirty="0" smtClean="0">
                <a:solidFill>
                  <a:srgbClr val="FF0000"/>
                </a:solidFill>
              </a:rPr>
              <a:t>Budget: horizontal </a:t>
            </a:r>
            <a:r>
              <a:rPr lang="de-DE" sz="2400" b="1" i="1" dirty="0" err="1" smtClean="0">
                <a:solidFill>
                  <a:srgbClr val="FF0000"/>
                </a:solidFill>
              </a:rPr>
              <a:t>and</a:t>
            </a:r>
            <a:r>
              <a:rPr lang="de-DE" sz="2400" b="1" i="1" dirty="0" smtClean="0">
                <a:solidFill>
                  <a:srgbClr val="FF0000"/>
                </a:solidFill>
              </a:rPr>
              <a:t> </a:t>
            </a:r>
            <a:r>
              <a:rPr lang="de-DE" sz="2400" b="1" i="1" dirty="0" err="1" smtClean="0">
                <a:solidFill>
                  <a:srgbClr val="FF0000"/>
                </a:solidFill>
              </a:rPr>
              <a:t>vertical</a:t>
            </a:r>
            <a:r>
              <a:rPr lang="de-DE" sz="2400" b="1" i="1" dirty="0" smtClean="0">
                <a:solidFill>
                  <a:srgbClr val="FF0000"/>
                </a:solidFill>
              </a:rPr>
              <a:t>! </a:t>
            </a:r>
            <a:endParaRPr lang="de-DE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Examples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budgets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per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75610"/>
            <a:ext cx="597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 smtClean="0">
                <a:sym typeface="Wingdings" panose="05000000000000000000" pitchFamily="2" charset="2"/>
              </a:rPr>
              <a:t>Maize</a:t>
            </a:r>
            <a:endParaRPr lang="de-DE" sz="2400" b="1" u="sng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 smtClean="0">
                <a:sym typeface="Wingdings" panose="05000000000000000000" pitchFamily="2" charset="2"/>
              </a:rPr>
              <a:t>Large: &gt;1.000.000€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 smtClean="0">
                <a:sym typeface="Wingdings" panose="05000000000000000000" pitchFamily="2" charset="2"/>
              </a:rPr>
              <a:t>Small: ~ 500.000€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 smtClean="0">
                <a:sym typeface="Wingdings" panose="05000000000000000000" pitchFamily="2" charset="2"/>
              </a:rPr>
              <a:t>Wheat</a:t>
            </a:r>
            <a:endParaRPr lang="de-DE" sz="2400" b="1" u="sng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</a:t>
            </a:r>
            <a:r>
              <a:rPr lang="de-DE" sz="2400" dirty="0" smtClean="0">
                <a:sym typeface="Wingdings" panose="05000000000000000000" pitchFamily="2" charset="2"/>
              </a:rPr>
              <a:t>600.000</a:t>
            </a:r>
            <a:r>
              <a:rPr lang="de-DE" sz="2400" dirty="0">
                <a:sym typeface="Wingdings" panose="05000000000000000000" pitchFamily="2" charset="2"/>
              </a:rPr>
              <a:t>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2</a:t>
            </a:r>
            <a:r>
              <a:rPr lang="de-DE" sz="2400" dirty="0" smtClean="0">
                <a:sym typeface="Wingdings" panose="05000000000000000000" pitchFamily="2" charset="2"/>
              </a:rPr>
              <a:t>00.000</a:t>
            </a:r>
            <a:r>
              <a:rPr lang="de-DE" sz="2400" dirty="0">
                <a:sym typeface="Wingdings" panose="05000000000000000000" pitchFamily="2" charset="2"/>
              </a:rPr>
              <a:t>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 smtClean="0">
                <a:sym typeface="Wingdings" panose="05000000000000000000" pitchFamily="2" charset="2"/>
              </a:rPr>
              <a:t>Barley</a:t>
            </a:r>
            <a:endParaRPr lang="de-DE" sz="2400" b="1" u="sng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</a:t>
            </a:r>
            <a:r>
              <a:rPr lang="de-DE" sz="2400" dirty="0" smtClean="0">
                <a:sym typeface="Wingdings" panose="05000000000000000000" pitchFamily="2" charset="2"/>
              </a:rPr>
              <a:t>400.000</a:t>
            </a:r>
            <a:r>
              <a:rPr lang="de-DE" sz="2400" dirty="0">
                <a:sym typeface="Wingdings" panose="05000000000000000000" pitchFamily="2" charset="2"/>
              </a:rPr>
              <a:t>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</a:t>
            </a:r>
            <a:r>
              <a:rPr lang="de-DE" sz="2400" dirty="0" smtClean="0">
                <a:sym typeface="Wingdings" panose="05000000000000000000" pitchFamily="2" charset="2"/>
              </a:rPr>
              <a:t>100.000</a:t>
            </a:r>
            <a:r>
              <a:rPr lang="de-DE" sz="2400" dirty="0">
                <a:sym typeface="Wingdings" panose="05000000000000000000" pitchFamily="2" charset="2"/>
              </a:rPr>
              <a:t>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 smtClean="0">
              <a:sym typeface="Wingdings" panose="05000000000000000000" pitchFamily="2" charset="2"/>
            </a:endParaRPr>
          </a:p>
        </p:txBody>
      </p:sp>
      <p:pic>
        <p:nvPicPr>
          <p:cNvPr id="7" name="Picture 2" descr="http://image3.ffn.de/uploads/tx_ffnquiz/slider_gel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6" b="44106"/>
          <a:stretch/>
        </p:blipFill>
        <p:spPr bwMode="auto">
          <a:xfrm>
            <a:off x="1475656" y="5157192"/>
            <a:ext cx="5623717" cy="11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Simple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formula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00389" y="1700808"/>
            <a:ext cx="7904630" cy="3108543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800" b="1" dirty="0" smtClean="0">
                <a:solidFill>
                  <a:srgbClr val="FF0000"/>
                </a:solidFill>
                <a:cs typeface="Arial" charset="0"/>
              </a:rPr>
              <a:t>Budget = N*L*R (*T) + </a:t>
            </a:r>
            <a:r>
              <a:rPr lang="de-DE" altLang="de-DE" sz="2800" b="1" dirty="0" err="1" smtClean="0">
                <a:solidFill>
                  <a:srgbClr val="FF0000"/>
                </a:solidFill>
                <a:cs typeface="Arial" charset="0"/>
              </a:rPr>
              <a:t>Production</a:t>
            </a:r>
            <a:r>
              <a:rPr lang="de-DE" altLang="de-DE" sz="2800" b="1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de-DE" altLang="de-DE" sz="2800" b="1" dirty="0" err="1" smtClean="0">
                <a:solidFill>
                  <a:srgbClr val="FF0000"/>
                </a:solidFill>
                <a:cs typeface="Arial" charset="0"/>
              </a:rPr>
              <a:t>of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de-DE" altLang="de-DE" sz="2800" b="1" dirty="0" smtClean="0">
                <a:solidFill>
                  <a:srgbClr val="FF0000"/>
                </a:solidFill>
                <a:cs typeface="Arial" charset="0"/>
              </a:rPr>
              <a:t>N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 smtClean="0">
                <a:cs typeface="Arial" charset="0"/>
              </a:rPr>
              <a:t>N = </a:t>
            </a:r>
            <a:r>
              <a:rPr lang="de-DE" altLang="de-DE" sz="2800" dirty="0" err="1" smtClean="0">
                <a:cs typeface="Arial" charset="0"/>
              </a:rPr>
              <a:t>no</a:t>
            </a:r>
            <a:r>
              <a:rPr lang="de-DE" altLang="de-DE" sz="2800" dirty="0" smtClean="0">
                <a:cs typeface="Arial" charset="0"/>
              </a:rPr>
              <a:t>. </a:t>
            </a:r>
            <a:r>
              <a:rPr lang="de-DE" altLang="de-DE" sz="2800" dirty="0" err="1" smtClean="0">
                <a:cs typeface="Arial" charset="0"/>
              </a:rPr>
              <a:t>of</a:t>
            </a:r>
            <a:r>
              <a:rPr lang="de-DE" altLang="de-DE" sz="2800" dirty="0" smtClean="0">
                <a:cs typeface="Arial" charset="0"/>
              </a:rPr>
              <a:t> </a:t>
            </a:r>
            <a:r>
              <a:rPr lang="de-DE" altLang="de-DE" sz="2800" dirty="0" err="1" smtClean="0">
                <a:cs typeface="Arial" charset="0"/>
              </a:rPr>
              <a:t>test</a:t>
            </a:r>
            <a:r>
              <a:rPr lang="de-DE" altLang="de-DE" sz="2800" dirty="0" smtClean="0">
                <a:cs typeface="Arial" charset="0"/>
              </a:rPr>
              <a:t> </a:t>
            </a:r>
            <a:r>
              <a:rPr lang="de-DE" altLang="de-DE" sz="2800" dirty="0" err="1" smtClean="0">
                <a:cs typeface="Arial" charset="0"/>
              </a:rPr>
              <a:t>candidates</a:t>
            </a:r>
            <a:endParaRPr lang="de-DE" altLang="de-DE" sz="2800" dirty="0" smtClean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 smtClean="0">
                <a:cs typeface="Arial" charset="0"/>
              </a:rPr>
              <a:t>L </a:t>
            </a:r>
            <a:r>
              <a:rPr lang="de-DE" altLang="de-DE" sz="2800" dirty="0">
                <a:cs typeface="Arial" charset="0"/>
              </a:rPr>
              <a:t>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 smtClean="0">
                <a:cs typeface="Arial" charset="0"/>
              </a:rPr>
              <a:t>locations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 smtClean="0">
                <a:cs typeface="Arial" charset="0"/>
              </a:rPr>
              <a:t>R </a:t>
            </a:r>
            <a:r>
              <a:rPr lang="de-DE" altLang="de-DE" sz="2800" dirty="0">
                <a:cs typeface="Arial" charset="0"/>
              </a:rPr>
              <a:t>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 smtClean="0">
                <a:cs typeface="Arial" charset="0"/>
              </a:rPr>
              <a:t>replications</a:t>
            </a:r>
            <a:endParaRPr lang="de-DE" altLang="de-DE" sz="2800" dirty="0" smtClean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 smtClean="0">
                <a:cs typeface="Arial" charset="0"/>
              </a:rPr>
              <a:t>T = </a:t>
            </a:r>
            <a:r>
              <a:rPr lang="de-DE" altLang="de-DE" sz="2800" dirty="0" err="1" smtClean="0">
                <a:cs typeface="Arial" charset="0"/>
              </a:rPr>
              <a:t>no</a:t>
            </a:r>
            <a:r>
              <a:rPr lang="de-DE" altLang="de-DE" sz="2800" dirty="0" smtClean="0">
                <a:cs typeface="Arial" charset="0"/>
              </a:rPr>
              <a:t>. </a:t>
            </a:r>
            <a:r>
              <a:rPr lang="de-DE" altLang="de-DE" sz="2800" dirty="0" err="1" smtClean="0">
                <a:cs typeface="Arial" charset="0"/>
              </a:rPr>
              <a:t>of</a:t>
            </a:r>
            <a:r>
              <a:rPr lang="de-DE" altLang="de-DE" sz="2800" dirty="0" smtClean="0">
                <a:cs typeface="Arial" charset="0"/>
              </a:rPr>
              <a:t> </a:t>
            </a:r>
            <a:r>
              <a:rPr lang="de-DE" altLang="de-DE" sz="2800" dirty="0" err="1" smtClean="0">
                <a:cs typeface="Arial" charset="0"/>
              </a:rPr>
              <a:t>testers</a:t>
            </a:r>
            <a:endParaRPr lang="de-DE" altLang="de-DE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intensity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i="1" dirty="0" smtClean="0">
                <a:solidFill>
                  <a:schemeClr val="accent2">
                    <a:lumMod val="75000"/>
                  </a:schemeClr>
                </a:solidFill>
              </a:rPr>
              <a:t>vs.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 smtClean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 smtClean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 smtClean="0">
                <a:cs typeface="Arial" charset="0"/>
              </a:rPr>
              <a:t>.</a:t>
            </a:r>
            <a:endParaRPr lang="de-DE" altLang="de-DE" sz="2400" b="1" dirty="0"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Quelle: Becker 1993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52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Golden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rule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 smtClean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 smtClean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 smtClean="0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 smtClean="0">
                <a:cs typeface="Arial" charset="0"/>
              </a:rPr>
              <a:t>.</a:t>
            </a:r>
            <a:endParaRPr lang="de-DE" altLang="de-DE" sz="2400" b="1" dirty="0"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Quelle: Becker 1993 </a:t>
            </a:r>
            <a:endParaRPr lang="de-DE" sz="2000" dirty="0"/>
          </a:p>
        </p:txBody>
      </p:sp>
      <p:sp>
        <p:nvSpPr>
          <p:cNvPr id="2" name="Ellipse 1"/>
          <p:cNvSpPr/>
          <p:nvPr/>
        </p:nvSpPr>
        <p:spPr>
          <a:xfrm>
            <a:off x="1691680" y="1124744"/>
            <a:ext cx="24413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516216" y="2060848"/>
            <a:ext cx="18722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803073" y="2636912"/>
            <a:ext cx="24413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91680" y="5552896"/>
            <a:ext cx="5688632" cy="830997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smtClean="0">
                <a:cs typeface="Arial" charset="0"/>
              </a:rPr>
              <a:t>Golden </a:t>
            </a:r>
            <a:r>
              <a:rPr lang="de-DE" altLang="de-DE" sz="2400" b="1" dirty="0" err="1" smtClean="0">
                <a:cs typeface="Arial" charset="0"/>
              </a:rPr>
              <a:t>rule</a:t>
            </a:r>
            <a:r>
              <a:rPr lang="de-DE" altLang="de-DE" sz="2400" b="1" dirty="0" smtClean="0">
                <a:cs typeface="Arial" charset="0"/>
              </a:rPr>
              <a:t>: </a:t>
            </a:r>
            <a:r>
              <a:rPr lang="de-DE" altLang="de-DE" sz="2400" b="1" dirty="0" err="1" smtClean="0">
                <a:cs typeface="Arial" charset="0"/>
              </a:rPr>
              <a:t>Curves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of</a:t>
            </a:r>
            <a:r>
              <a:rPr lang="de-DE" altLang="de-DE" sz="2400" b="1" dirty="0" smtClean="0">
                <a:cs typeface="Arial" charset="0"/>
              </a:rPr>
              <a:t> i </a:t>
            </a:r>
            <a:r>
              <a:rPr lang="de-DE" altLang="de-DE" sz="2400" b="1" dirty="0" err="1" smtClean="0">
                <a:cs typeface="Arial" charset="0"/>
              </a:rPr>
              <a:t>and</a:t>
            </a:r>
            <a:r>
              <a:rPr lang="de-DE" altLang="de-DE" sz="2400" b="1" dirty="0" smtClean="0">
                <a:cs typeface="Arial" charset="0"/>
              </a:rPr>
              <a:t> h² </a:t>
            </a:r>
            <a:r>
              <a:rPr lang="de-DE" altLang="de-DE" sz="2400" b="1" dirty="0" err="1" smtClean="0">
                <a:cs typeface="Arial" charset="0"/>
              </a:rPr>
              <a:t>level</a:t>
            </a:r>
            <a:r>
              <a:rPr lang="de-DE" altLang="de-DE" sz="2400" b="1" dirty="0" smtClean="0">
                <a:cs typeface="Arial" charset="0"/>
              </a:rPr>
              <a:t> off </a:t>
            </a:r>
            <a:r>
              <a:rPr lang="de-DE" altLang="de-DE" sz="2400" b="1" dirty="0" err="1" smtClean="0">
                <a:cs typeface="Arial" charset="0"/>
              </a:rPr>
              <a:t>and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increase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by</a:t>
            </a:r>
            <a:r>
              <a:rPr lang="de-DE" altLang="de-DE" sz="2400" b="1" dirty="0" smtClean="0">
                <a:cs typeface="Arial" charset="0"/>
              </a:rPr>
              <a:t> L &gt; </a:t>
            </a:r>
            <a:r>
              <a:rPr lang="de-DE" altLang="de-DE" sz="2400" b="1" dirty="0" err="1" smtClean="0">
                <a:cs typeface="Arial" charset="0"/>
              </a:rPr>
              <a:t>than</a:t>
            </a:r>
            <a:r>
              <a:rPr lang="de-DE" altLang="de-DE" sz="2400" b="1" dirty="0" smtClean="0">
                <a:cs typeface="Arial" charset="0"/>
              </a:rPr>
              <a:t> in R </a:t>
            </a:r>
            <a:endParaRPr lang="de-DE" altLang="de-DE" sz="24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l-GR" altLang="de-DE" sz="2400" i="1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400" i="1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=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square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root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genetic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variance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target</a:t>
            </a:r>
            <a:r>
              <a:rPr lang="de-DE" altLang="de-DE" sz="24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</a:t>
            </a:r>
            <a:r>
              <a:rPr lang="en-US" altLang="de-DE" sz="2400" dirty="0" smtClean="0"/>
              <a:t>cycle</a:t>
            </a:r>
            <a:endParaRPr lang="en-US" altLang="de-DE" sz="2400" dirty="0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Annual selection gain</a:t>
            </a:r>
            <a:endParaRPr lang="en-US" altLang="de-DE" sz="2800" b="1" u="sng" dirty="0"/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 smtClean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			 </a:t>
            </a:r>
            <a:r>
              <a:rPr lang="en-US" sz="2800" b="1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reduction of Y</a:t>
            </a:r>
          </a:p>
          <a:p>
            <a:pPr eaLnBrk="1" hangingPunct="1"/>
            <a:r>
              <a:rPr lang="en-US" sz="2800" kern="0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Increase</a:t>
            </a:r>
            <a:r>
              <a:rPr lang="de-DE" altLang="de-DE" sz="2800" kern="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800" kern="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800" kern="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l-GR" altLang="de-DE" sz="2800" i="1" kern="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800" i="1" kern="0" baseline="-250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 </a:t>
            </a:r>
            <a:endParaRPr lang="en-US" sz="2800" kern="0" dirty="0" smtClean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10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Experimental stations</a:t>
            </a:r>
          </a:p>
        </p:txBody>
      </p:sp>
      <p:pic>
        <p:nvPicPr>
          <p:cNvPr id="10" name="Picture 1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35001" t="42505" r="42500" b="4364"/>
          <a:stretch>
            <a:fillRect/>
          </a:stretch>
        </p:blipFill>
        <p:spPr bwMode="auto">
          <a:xfrm>
            <a:off x="1043608" y="1052736"/>
            <a:ext cx="3114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mit Pfeil 10"/>
          <p:cNvCxnSpPr/>
          <p:nvPr/>
        </p:nvCxnSpPr>
        <p:spPr>
          <a:xfrm flipH="1">
            <a:off x="3177208" y="2424336"/>
            <a:ext cx="14478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3405808" y="2957736"/>
            <a:ext cx="12192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1500808" y="2805336"/>
            <a:ext cx="3124200" cy="9837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2796208" y="1814736"/>
            <a:ext cx="1752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778996" y="1622649"/>
            <a:ext cx="1691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Ihinger Hof</a:t>
            </a:r>
          </a:p>
        </p:txBody>
      </p:sp>
      <p:sp>
        <p:nvSpPr>
          <p:cNvPr id="16" name="Textfeld 22"/>
          <p:cNvSpPr txBox="1">
            <a:spLocks noChangeArrowheads="1"/>
          </p:cNvSpPr>
          <p:nvPr/>
        </p:nvSpPr>
        <p:spPr bwMode="auto">
          <a:xfrm>
            <a:off x="4740896" y="2102941"/>
            <a:ext cx="3406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Heidfeldhof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/Hohenheim</a:t>
            </a:r>
          </a:p>
        </p:txBody>
      </p:sp>
      <p:sp>
        <p:nvSpPr>
          <p:cNvPr id="17" name="Textfeld 23"/>
          <p:cNvSpPr txBox="1">
            <a:spLocks noChangeArrowheads="1"/>
          </p:cNvSpPr>
          <p:nvPr/>
        </p:nvSpPr>
        <p:spPr bwMode="auto">
          <a:xfrm>
            <a:off x="4777408" y="3039343"/>
            <a:ext cx="171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Lindenhöfe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feld 24"/>
          <p:cNvSpPr txBox="1">
            <a:spLocks noChangeArrowheads="1"/>
          </p:cNvSpPr>
          <p:nvPr/>
        </p:nvSpPr>
        <p:spPr bwMode="auto">
          <a:xfrm>
            <a:off x="4788024" y="3615407"/>
            <a:ext cx="1947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Eckartsweier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9512" y="510546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 err="1" smtClean="0"/>
              <a:t>Five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339933"/>
                </a:solidFill>
              </a:rPr>
              <a:t>experimental </a:t>
            </a:r>
            <a:r>
              <a:rPr lang="de-DE" sz="2400" b="1" dirty="0" err="1" smtClean="0">
                <a:solidFill>
                  <a:srgbClr val="339933"/>
                </a:solidFill>
              </a:rPr>
              <a:t>stations</a:t>
            </a:r>
            <a:r>
              <a:rPr lang="de-DE" sz="2400" dirty="0" smtClean="0"/>
              <a:t> </a:t>
            </a:r>
            <a:r>
              <a:rPr lang="de-DE" sz="2400" dirty="0" err="1" smtClean="0"/>
              <a:t>ensure</a:t>
            </a:r>
            <a:r>
              <a:rPr lang="de-DE" sz="2400" dirty="0" smtClean="0"/>
              <a:t> </a:t>
            </a:r>
            <a:r>
              <a:rPr lang="de-DE" sz="2400" b="1" dirty="0" smtClean="0">
                <a:solidFill>
                  <a:srgbClr val="339933"/>
                </a:solidFill>
              </a:rPr>
              <a:t>high-quality </a:t>
            </a:r>
            <a:r>
              <a:rPr lang="de-DE" sz="2400" b="1" dirty="0" err="1" smtClean="0">
                <a:solidFill>
                  <a:srgbClr val="339933"/>
                </a:solidFill>
              </a:rPr>
              <a:t>phenotyping</a:t>
            </a:r>
            <a:r>
              <a:rPr lang="de-DE" sz="2400" b="1" dirty="0" smtClean="0">
                <a:solidFill>
                  <a:srgbClr val="339933"/>
                </a:solidFill>
              </a:rPr>
              <a:t> </a:t>
            </a:r>
            <a:r>
              <a:rPr lang="de-DE" sz="2400" dirty="0" err="1" smtClean="0"/>
              <a:t>which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basis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science</a:t>
            </a:r>
            <a:endParaRPr lang="de-DE" sz="2400" dirty="0"/>
          </a:p>
        </p:txBody>
      </p:sp>
      <p:sp>
        <p:nvSpPr>
          <p:cNvPr id="20" name="Textfeld 22"/>
          <p:cNvSpPr txBox="1">
            <a:spLocks noChangeArrowheads="1"/>
          </p:cNvSpPr>
          <p:nvPr/>
        </p:nvSpPr>
        <p:spPr bwMode="auto">
          <a:xfrm>
            <a:off x="4751144" y="2564904"/>
            <a:ext cx="3493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Kleinhohenheim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organic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 flipV="1">
            <a:off x="3177208" y="2472035"/>
            <a:ext cx="1538808" cy="3333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4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2016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GS</a:t>
            </a:r>
            <a:r>
              <a:rPr lang="de-DE" sz="1800" b="1" baseline="-25000" dirty="0" err="1" smtClean="0"/>
              <a:t>rapid</a:t>
            </a:r>
            <a:endParaRPr lang="de-DE" sz="1800" b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" name="Pfeil nach rechts 5"/>
          <p:cNvSpPr/>
          <p:nvPr/>
        </p:nvSpPr>
        <p:spPr>
          <a:xfrm rot="20226102">
            <a:off x="2732932" y="5136478"/>
            <a:ext cx="2791931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044915" y="5246410"/>
            <a:ext cx="2879974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smtClean="0"/>
              <a:t>2 </a:t>
            </a:r>
            <a:r>
              <a:rPr lang="de-DE" sz="2400" dirty="0" err="1" smtClean="0"/>
              <a:t>years</a:t>
            </a:r>
            <a:r>
              <a:rPr lang="de-DE" sz="2400" dirty="0" smtClean="0"/>
              <a:t> </a:t>
            </a:r>
            <a:r>
              <a:rPr lang="de-DE" sz="2400" dirty="0" err="1" smtClean="0"/>
              <a:t>faster</a:t>
            </a:r>
            <a:r>
              <a:rPr lang="de-DE" sz="2400" dirty="0" smtClean="0"/>
              <a:t> </a:t>
            </a: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scheme</a:t>
            </a:r>
            <a:r>
              <a:rPr lang="de-DE" sz="2400" dirty="0" smtClean="0"/>
              <a:t>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895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Annual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183324"/>
              </p:ext>
            </p:extLst>
          </p:nvPr>
        </p:nvGraphicFramePr>
        <p:xfrm>
          <a:off x="636588" y="1052513"/>
          <a:ext cx="3348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052513"/>
                        <a:ext cx="3348037" cy="84772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404920"/>
              </p:ext>
            </p:extLst>
          </p:nvPr>
        </p:nvGraphicFramePr>
        <p:xfrm>
          <a:off x="1276350" y="2986088"/>
          <a:ext cx="47069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" name="Formel" r:id="rId6" imgW="1320480" imgH="177480" progId="Equation.3">
                  <p:embed/>
                </p:oleObj>
              </mc:Choice>
              <mc:Fallback>
                <p:oleObj name="Formel" r:id="rId6" imgW="1320480" imgH="17748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2986088"/>
                        <a:ext cx="4706938" cy="6238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069537"/>
              </p:ext>
            </p:extLst>
          </p:nvPr>
        </p:nvGraphicFramePr>
        <p:xfrm>
          <a:off x="755576" y="3861048"/>
          <a:ext cx="5159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" name="Formel" r:id="rId8" imgW="1447560" imgH="177480" progId="Equation.3">
                  <p:embed/>
                </p:oleObj>
              </mc:Choice>
              <mc:Fallback>
                <p:oleObj name="Formel" r:id="rId8" imgW="1447560" imgH="17748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861048"/>
                        <a:ext cx="5159375" cy="623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9952" y="908050"/>
            <a:ext cx="266402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Assumptions:</a:t>
            </a:r>
            <a:r>
              <a:rPr lang="en-US" altLang="de-DE" sz="2800" dirty="0" smtClean="0"/>
              <a:t> </a:t>
            </a:r>
          </a:p>
          <a:p>
            <a:pPr>
              <a:buFontTx/>
              <a:buChar char="•"/>
            </a:pPr>
            <a:r>
              <a:rPr lang="en-US" altLang="de-DE" sz="2800" i="1" dirty="0" smtClean="0"/>
              <a:t> </a:t>
            </a:r>
            <a:r>
              <a:rPr lang="en-US" altLang="de-DE" sz="2800" i="1" dirty="0" err="1" smtClean="0"/>
              <a:t>i</a:t>
            </a:r>
            <a:r>
              <a:rPr lang="en-US" altLang="de-DE" sz="2800" i="1" dirty="0" smtClean="0"/>
              <a:t> </a:t>
            </a:r>
            <a:r>
              <a:rPr lang="en-US" altLang="de-DE" sz="2800" dirty="0"/>
              <a:t>= </a:t>
            </a:r>
            <a:r>
              <a:rPr lang="en-US" altLang="de-DE" sz="2800" dirty="0" smtClean="0"/>
              <a:t>2</a:t>
            </a:r>
            <a:endParaRPr lang="en-US" altLang="de-DE" sz="2800" dirty="0"/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n-US" altLang="de-DE" sz="2800" i="1" dirty="0"/>
              <a:t>h</a:t>
            </a:r>
            <a:r>
              <a:rPr lang="en-US" altLang="de-DE" sz="2800" dirty="0"/>
              <a:t> = </a:t>
            </a:r>
            <a:r>
              <a:rPr lang="en-US" altLang="de-DE" sz="2800" dirty="0" smtClean="0"/>
              <a:t>0.7</a:t>
            </a:r>
            <a:endParaRPr lang="en-US" altLang="de-DE" sz="2800" dirty="0"/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l-GR" altLang="de-DE" sz="2800" i="1" dirty="0">
                <a:cs typeface="Arial" charset="0"/>
              </a:rPr>
              <a:t>σ</a:t>
            </a:r>
            <a:r>
              <a:rPr lang="de-DE" altLang="de-DE" sz="2800" i="1" baseline="-25000" dirty="0">
                <a:cs typeface="Arial" charset="0"/>
              </a:rPr>
              <a:t>y</a:t>
            </a:r>
            <a:r>
              <a:rPr lang="de-DE" altLang="de-DE" sz="2800" dirty="0">
                <a:cs typeface="Arial" charset="0"/>
              </a:rPr>
              <a:t> = </a:t>
            </a:r>
            <a:r>
              <a:rPr lang="de-DE" altLang="de-DE" sz="2800" dirty="0" smtClean="0">
                <a:cs typeface="Arial" charset="0"/>
              </a:rPr>
              <a:t>5 </a:t>
            </a:r>
            <a:r>
              <a:rPr lang="de-DE" altLang="de-DE" sz="2800" dirty="0" err="1" smtClean="0">
                <a:cs typeface="Arial" charset="0"/>
              </a:rPr>
              <a:t>dt</a:t>
            </a:r>
            <a:r>
              <a:rPr lang="de-DE" altLang="de-DE" sz="2800" dirty="0" smtClean="0">
                <a:cs typeface="Arial" charset="0"/>
              </a:rPr>
              <a:t>/ha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0225" y="2348880"/>
            <a:ext cx="20882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Example:</a:t>
            </a:r>
            <a:r>
              <a:rPr lang="en-US" altLang="de-DE" sz="2800" dirty="0" smtClean="0"/>
              <a:t> 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5576" y="4497246"/>
            <a:ext cx="540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dirty="0" smtClean="0">
                <a:solidFill>
                  <a:srgbClr val="FF0000"/>
                </a:solidFill>
              </a:rPr>
              <a:t>&gt; 40 % higher annual selection gain</a:t>
            </a:r>
            <a:r>
              <a:rPr lang="en-US" altLang="de-DE" sz="24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18349" y="5229200"/>
            <a:ext cx="6907301" cy="1384995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smtClean="0">
                <a:cs typeface="Arial" charset="0"/>
              </a:rPr>
              <a:t>Cycle </a:t>
            </a:r>
            <a:r>
              <a:rPr lang="de-DE" altLang="de-DE" sz="2400" b="1" dirty="0" err="1" smtClean="0">
                <a:cs typeface="Arial" charset="0"/>
              </a:rPr>
              <a:t>length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has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very</a:t>
            </a:r>
            <a:r>
              <a:rPr lang="de-DE" altLang="de-DE" sz="2400" b="1" dirty="0" smtClean="0">
                <a:cs typeface="Arial" charset="0"/>
              </a:rPr>
              <a:t> strong </a:t>
            </a:r>
            <a:r>
              <a:rPr lang="de-DE" altLang="de-DE" sz="2400" b="1" dirty="0" err="1" smtClean="0">
                <a:cs typeface="Arial" charset="0"/>
              </a:rPr>
              <a:t>effect</a:t>
            </a:r>
            <a:r>
              <a:rPr lang="de-DE" altLang="de-DE" sz="2400" b="1" dirty="0" smtClean="0">
                <a:cs typeface="Arial" charset="0"/>
              </a:rPr>
              <a:t> on </a:t>
            </a:r>
            <a:r>
              <a:rPr lang="de-DE" altLang="de-DE" sz="2400" b="1" dirty="0" err="1" smtClean="0">
                <a:cs typeface="Arial" charset="0"/>
              </a:rPr>
              <a:t>annual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selection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gain</a:t>
            </a:r>
            <a:r>
              <a:rPr lang="de-DE" altLang="de-DE" sz="2400" b="1" dirty="0" smtClean="0"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 smtClean="0">
                <a:cs typeface="Arial" charset="0"/>
                <a:sym typeface="Wingdings" panose="05000000000000000000" pitchFamily="2" charset="2"/>
              </a:rPr>
              <a:t></a:t>
            </a:r>
            <a:r>
              <a:rPr lang="de-DE" altLang="de-DE" sz="2400" b="1" dirty="0" err="1" smtClean="0">
                <a:cs typeface="Arial" charset="0"/>
              </a:rPr>
              <a:t>You</a:t>
            </a:r>
            <a:r>
              <a:rPr lang="de-DE" altLang="de-DE" sz="2400" b="1" dirty="0" smtClean="0">
                <a:cs typeface="Arial" charset="0"/>
              </a:rPr>
              <a:t> must </a:t>
            </a:r>
            <a:r>
              <a:rPr lang="de-DE" altLang="de-DE" sz="2400" b="1" dirty="0" err="1" smtClean="0">
                <a:cs typeface="Arial" charset="0"/>
              </a:rPr>
              <a:t>be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faster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than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your</a:t>
            </a:r>
            <a:r>
              <a:rPr lang="de-DE" altLang="de-DE" sz="2400" b="1" dirty="0" smtClean="0">
                <a:cs typeface="Arial" charset="0"/>
              </a:rPr>
              <a:t> </a:t>
            </a:r>
            <a:r>
              <a:rPr lang="de-DE" altLang="de-DE" sz="2400" b="1" dirty="0" err="1" smtClean="0">
                <a:cs typeface="Arial" charset="0"/>
              </a:rPr>
              <a:t>competitor</a:t>
            </a:r>
            <a:r>
              <a:rPr lang="de-DE" altLang="de-DE" sz="2400" b="1" dirty="0" smtClean="0">
                <a:cs typeface="Arial" charset="0"/>
              </a:rPr>
              <a:t> </a:t>
            </a:r>
            <a:endParaRPr lang="de-DE" altLang="de-DE" sz="24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Source: </a:t>
            </a:r>
            <a:r>
              <a:rPr lang="de-DE" sz="2000" dirty="0" err="1" smtClean="0"/>
              <a:t>Laidig</a:t>
            </a:r>
            <a:r>
              <a:rPr lang="de-DE" sz="2000" dirty="0" smtClean="0"/>
              <a:t> et al. 2008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7906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32718" y="4632976"/>
            <a:ext cx="8278564" cy="1388312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 smtClean="0"/>
              <a:t>High variance due to </a:t>
            </a:r>
          </a:p>
          <a:p>
            <a:pPr eaLnBrk="1" hangingPunct="1"/>
            <a:r>
              <a:rPr lang="en-US" dirty="0" smtClean="0"/>
              <a:t>genotype x year and </a:t>
            </a:r>
          </a:p>
          <a:p>
            <a:pPr eaLnBrk="1" hangingPunct="1"/>
            <a:r>
              <a:rPr lang="en-US" dirty="0" smtClean="0"/>
              <a:t>genotype x year x location interaction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Source: </a:t>
            </a:r>
            <a:r>
              <a:rPr lang="de-DE" sz="2000" dirty="0" err="1" smtClean="0"/>
              <a:t>Laidig</a:t>
            </a:r>
            <a:r>
              <a:rPr lang="de-DE" sz="2000" dirty="0" smtClean="0"/>
              <a:t> et al. 2008 </a:t>
            </a:r>
            <a:endParaRPr lang="de-DE" sz="2000" dirty="0"/>
          </a:p>
        </p:txBody>
      </p:sp>
      <p:sp>
        <p:nvSpPr>
          <p:cNvPr id="8" name="Ellipse 7"/>
          <p:cNvSpPr/>
          <p:nvPr/>
        </p:nvSpPr>
        <p:spPr>
          <a:xfrm>
            <a:off x="5508104" y="1071585"/>
            <a:ext cx="2441335" cy="350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46086" y="932191"/>
            <a:ext cx="3351864" cy="5592433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 smtClean="0"/>
              <a:t>Further advantages of multiple year testing </a:t>
            </a:r>
          </a:p>
          <a:p>
            <a:pPr eaLnBrk="1" hangingPunct="1"/>
            <a:r>
              <a:rPr lang="en-US" dirty="0" smtClean="0"/>
              <a:t>Disease resistance (natural occurring) </a:t>
            </a:r>
          </a:p>
          <a:p>
            <a:pPr eaLnBrk="1" hangingPunct="1"/>
            <a:r>
              <a:rPr lang="en-US" dirty="0" smtClean="0"/>
              <a:t>Frost</a:t>
            </a:r>
          </a:p>
          <a:p>
            <a:pPr eaLnBrk="1" hangingPunct="1"/>
            <a:r>
              <a:rPr lang="en-US" dirty="0" smtClean="0"/>
              <a:t>Drought, heat</a:t>
            </a:r>
          </a:p>
          <a:p>
            <a:pPr eaLnBrk="1" hangingPunct="1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Speed of the program is also a compromise between a maximum annual selection gain and a security of the results</a:t>
            </a:r>
          </a:p>
          <a:p>
            <a:pPr marL="0" indent="0" eaLnBrk="1" hangingPunct="1">
              <a:buNone/>
            </a:pPr>
            <a:endParaRPr lang="en-US" dirty="0" smtClean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Year 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large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effect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genotype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ranking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" y="1052736"/>
            <a:ext cx="5540617" cy="46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Compromise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necessary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800870" y="5023795"/>
            <a:ext cx="5472608" cy="954107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dirty="0" smtClean="0"/>
              <a:t>Compromise necessary between theory and practice!</a:t>
            </a:r>
            <a:endParaRPr lang="en-US" altLang="de-DE" sz="2800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 smtClean="0"/>
              <a:t>Annual selection gain</a:t>
            </a:r>
            <a:endParaRPr lang="en-US" altLang="de-DE" sz="2800" b="1" u="sng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95801"/>
              </p:ext>
            </p:extLst>
          </p:nvPr>
        </p:nvGraphicFramePr>
        <p:xfrm>
          <a:off x="1187624" y="1503229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03229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325884" y="2223078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 smtClean="0">
                <a:sym typeface="Wingdings" panose="05000000000000000000" pitchFamily="2" charset="2"/>
              </a:rPr>
              <a:t>Annual 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ncrease of </a:t>
            </a:r>
            <a:r>
              <a:rPr lang="en-US" sz="2800" kern="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de-DE" altLang="de-DE" sz="2800" kern="0" dirty="0" err="1" smtClean="0">
                <a:solidFill>
                  <a:schemeClr val="tx1"/>
                </a:solidFill>
                <a:cs typeface="Arial" charset="0"/>
              </a:rPr>
              <a:t>ncrease</a:t>
            </a:r>
            <a:r>
              <a:rPr lang="de-DE" altLang="de-DE" sz="2800" kern="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 smtClean="0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 smtClean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 smtClean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14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900113"/>
            <a:ext cx="8278564" cy="1880815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Open source software package R (</a:t>
            </a:r>
            <a:r>
              <a:rPr lang="en-US" b="1" u="sng" dirty="0" smtClean="0">
                <a:solidFill>
                  <a:srgbClr val="0070C0"/>
                </a:solidFill>
              </a:rPr>
              <a:t>www.r-project.org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Package </a:t>
            </a:r>
            <a:r>
              <a:rPr lang="en-US" dirty="0" err="1" smtClean="0"/>
              <a:t>selectiongain</a:t>
            </a:r>
            <a:endParaRPr lang="en-US" dirty="0" smtClean="0"/>
          </a:p>
          <a:p>
            <a:pPr eaLnBrk="1" hangingPunct="1"/>
            <a:r>
              <a:rPr lang="en-US" b="1" u="sng" dirty="0">
                <a:solidFill>
                  <a:srgbClr val="0070C0"/>
                </a:solidFill>
              </a:rPr>
              <a:t>https://cran.r-project.org/web/packages/selectiongain/index.html</a:t>
            </a:r>
            <a:endParaRPr lang="en-US" b="1" u="sng" dirty="0" smtClean="0">
              <a:solidFill>
                <a:srgbClr val="0070C0"/>
              </a:solidFill>
            </a:endParaRPr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R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package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„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50174" r="19677" b="38193"/>
          <a:stretch/>
        </p:blipFill>
        <p:spPr>
          <a:xfrm>
            <a:off x="611559" y="2644791"/>
            <a:ext cx="6532119" cy="418463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619672" y="551723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8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- Manual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62028" t="1988" r="12705" b="11839"/>
          <a:stretch/>
        </p:blipFill>
        <p:spPr>
          <a:xfrm>
            <a:off x="755576" y="800330"/>
            <a:ext cx="5472608" cy="58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download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51800" r="27050" b="50000"/>
          <a:stretch/>
        </p:blipFill>
        <p:spPr>
          <a:xfrm>
            <a:off x="323528" y="870237"/>
            <a:ext cx="7704856" cy="5692201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419872" y="1052736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 smtClean="0"/>
              <a:t>Breeding</a:t>
            </a:r>
            <a:r>
              <a:rPr lang="de-DE" sz="2000" b="1" u="sng" dirty="0" smtClean="0"/>
              <a:t> </a:t>
            </a:r>
            <a:r>
              <a:rPr lang="de-DE" sz="2000" b="1" u="sng" dirty="0" err="1" smtClean="0"/>
              <a:t>scheme</a:t>
            </a:r>
            <a:r>
              <a:rPr lang="de-DE" sz="2000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DH </a:t>
            </a:r>
            <a:r>
              <a:rPr lang="de-DE" sz="2000" dirty="0" err="1" smtClean="0"/>
              <a:t>production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Nursery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</a:t>
            </a:r>
            <a:r>
              <a:rPr lang="de-DE" sz="2000" dirty="0" smtClean="0"/>
              <a:t> on </a:t>
            </a:r>
            <a:r>
              <a:rPr lang="de-DE" sz="2000" dirty="0" err="1" smtClean="0"/>
              <a:t>traits</a:t>
            </a:r>
            <a:r>
              <a:rPr lang="de-DE" sz="2000" dirty="0" smtClean="0"/>
              <a:t> not </a:t>
            </a:r>
            <a:r>
              <a:rPr lang="de-DE" sz="2000" dirty="0" err="1" smtClean="0"/>
              <a:t>correlated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yield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GS on </a:t>
            </a:r>
            <a:r>
              <a:rPr lang="de-DE" sz="2000" dirty="0" err="1" smtClean="0"/>
              <a:t>yield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2 </a:t>
            </a:r>
            <a:r>
              <a:rPr lang="de-DE" sz="2000" dirty="0" err="1" smtClean="0"/>
              <a:t>stage</a:t>
            </a:r>
            <a:r>
              <a:rPr lang="de-DE" sz="2000" dirty="0" smtClean="0"/>
              <a:t> </a:t>
            </a:r>
            <a:r>
              <a:rPr lang="de-DE" sz="2000" dirty="0" err="1" smtClean="0"/>
              <a:t>phenotypic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</a:t>
            </a:r>
            <a:r>
              <a:rPr lang="de-DE" sz="2000" dirty="0" smtClean="0"/>
              <a:t> on </a:t>
            </a:r>
            <a:r>
              <a:rPr lang="de-DE" sz="2000" dirty="0" err="1" smtClean="0"/>
              <a:t>yield</a:t>
            </a:r>
            <a:endParaRPr lang="de-DE" sz="20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2699792" y="5373216"/>
            <a:ext cx="615277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i="1" dirty="0" err="1" smtClean="0"/>
              <a:t>N</a:t>
            </a:r>
            <a:r>
              <a:rPr lang="de-DE" sz="2000" i="1" baseline="-25000" dirty="0" err="1" smtClean="0"/>
              <a:t>i</a:t>
            </a:r>
            <a:r>
              <a:rPr lang="de-DE" sz="2000" dirty="0" smtClean="0"/>
              <a:t> , </a:t>
            </a:r>
            <a:r>
              <a:rPr lang="de-DE" sz="2000" i="1" dirty="0" smtClean="0"/>
              <a:t>L</a:t>
            </a:r>
            <a:r>
              <a:rPr lang="de-DE" sz="2000" i="1" baseline="-25000" dirty="0" smtClean="0"/>
              <a:t>i</a:t>
            </a:r>
            <a:r>
              <a:rPr lang="de-DE" sz="2000" dirty="0" smtClean="0"/>
              <a:t> , </a:t>
            </a:r>
            <a:r>
              <a:rPr lang="de-DE" sz="2000" i="1" dirty="0" err="1" smtClean="0"/>
              <a:t>R</a:t>
            </a:r>
            <a:r>
              <a:rPr lang="de-DE" sz="2000" i="1" baseline="-25000" dirty="0" err="1" smtClean="0"/>
              <a:t>i</a:t>
            </a:r>
            <a:r>
              <a:rPr lang="de-DE" sz="2000" dirty="0" smtClean="0"/>
              <a:t> </a:t>
            </a:r>
            <a:r>
              <a:rPr lang="de-DE" sz="2000" dirty="0"/>
              <a:t>, </a:t>
            </a:r>
            <a:r>
              <a:rPr lang="de-DE" sz="2000" i="1" dirty="0" err="1" smtClean="0"/>
              <a:t>T</a:t>
            </a:r>
            <a:r>
              <a:rPr lang="de-DE" sz="2000" i="1" baseline="-25000" dirty="0" err="1" smtClean="0"/>
              <a:t>i</a:t>
            </a:r>
            <a:r>
              <a:rPr lang="de-DE" sz="2000" i="1" baseline="-25000" dirty="0" smtClean="0"/>
              <a:t> </a:t>
            </a:r>
            <a:r>
              <a:rPr lang="de-DE" sz="2000" dirty="0" smtClean="0"/>
              <a:t>=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lines</a:t>
            </a:r>
            <a:r>
              <a:rPr lang="de-DE" sz="2000" dirty="0" smtClean="0"/>
              <a:t>, </a:t>
            </a:r>
            <a:r>
              <a:rPr lang="de-DE" sz="2000" dirty="0" err="1" smtClean="0"/>
              <a:t>locations</a:t>
            </a:r>
            <a:r>
              <a:rPr lang="de-DE" sz="2000" dirty="0" smtClean="0"/>
              <a:t>, </a:t>
            </a:r>
            <a:r>
              <a:rPr lang="de-DE" sz="2000" dirty="0" err="1" smtClean="0"/>
              <a:t>replications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testers</a:t>
            </a:r>
            <a:r>
              <a:rPr lang="de-DE" sz="2000" dirty="0" smtClean="0"/>
              <a:t> </a:t>
            </a:r>
            <a:r>
              <a:rPr lang="de-DE" sz="2000" dirty="0" err="1" smtClean="0"/>
              <a:t>used</a:t>
            </a:r>
            <a:r>
              <a:rPr lang="de-DE" sz="2000" dirty="0" smtClean="0"/>
              <a:t> in </a:t>
            </a:r>
            <a:r>
              <a:rPr lang="de-DE" sz="2000" dirty="0" err="1" smtClean="0"/>
              <a:t>stage</a:t>
            </a:r>
            <a:r>
              <a:rPr lang="de-DE" sz="2000" dirty="0" smtClean="0"/>
              <a:t> </a:t>
            </a:r>
            <a:r>
              <a:rPr lang="de-DE" sz="2000" i="1" dirty="0" smtClean="0"/>
              <a:t>i </a:t>
            </a:r>
            <a:r>
              <a:rPr lang="de-DE" sz="2000" i="1" dirty="0" smtClean="0">
                <a:sym typeface="Wingdings" panose="05000000000000000000" pitchFamily="2" charset="2"/>
              </a:rPr>
              <a:t> </a:t>
            </a:r>
            <a:r>
              <a:rPr lang="de-DE" sz="2000" i="1" dirty="0" err="1" smtClean="0">
                <a:sym typeface="Wingdings" panose="05000000000000000000" pitchFamily="2" charset="2"/>
              </a:rPr>
              <a:t>optimized</a:t>
            </a:r>
            <a:endParaRPr lang="de-DE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34233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State Plant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Institute (LSA)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Rectangle 6"/>
          <p:cNvSpPr txBox="1">
            <a:spLocks noChangeArrowheads="1"/>
          </p:cNvSpPr>
          <p:nvPr/>
        </p:nvSpPr>
        <p:spPr bwMode="auto">
          <a:xfrm>
            <a:off x="250825" y="1052636"/>
            <a:ext cx="8713788" cy="48966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Six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scientists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smtClean="0">
                <a:latin typeface="Arial" pitchFamily="34" charset="0"/>
              </a:rPr>
              <a:t>with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broad</a:t>
            </a:r>
            <a:r>
              <a:rPr lang="en-US" sz="2600" dirty="0">
                <a:latin typeface="Arial" pitchFamily="34" charset="0"/>
              </a:rPr>
              <a:t> range of </a:t>
            </a:r>
            <a:r>
              <a:rPr lang="en-US" sz="2600" b="1" dirty="0" smtClean="0">
                <a:solidFill>
                  <a:srgbClr val="339933"/>
                </a:solidFill>
                <a:latin typeface="Arial" pitchFamily="34" charset="0"/>
              </a:rPr>
              <a:t>expertise,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 smtClean="0">
                <a:latin typeface="Arial" pitchFamily="34" charset="0"/>
              </a:rPr>
              <a:t>PhD and PostDocs (from agronomy, bioinformatics, mathematics)</a:t>
            </a:r>
            <a:endParaRPr lang="en-US" sz="2600" dirty="0">
              <a:latin typeface="Arial" pitchFamily="34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Experienced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technical staff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smtClean="0">
                <a:latin typeface="Arial" pitchFamily="34" charset="0"/>
              </a:rPr>
              <a:t>(&gt;20) with </a:t>
            </a:r>
            <a:r>
              <a:rPr lang="en-US" sz="2600" dirty="0">
                <a:latin typeface="Arial" pitchFamily="34" charset="0"/>
              </a:rPr>
              <a:t>phenotyping </a:t>
            </a:r>
            <a:r>
              <a:rPr lang="en-US" sz="2600" dirty="0" smtClean="0">
                <a:latin typeface="Arial" pitchFamily="34" charset="0"/>
              </a:rPr>
              <a:t>facilities, green houses, climate chambers, biotechlab,…</a:t>
            </a:r>
            <a:endParaRPr lang="en-US" sz="2600" dirty="0">
              <a:latin typeface="Arial" pitchFamily="34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~ </a:t>
            </a:r>
            <a:r>
              <a:rPr lang="en-US" sz="2600" dirty="0" smtClean="0">
                <a:latin typeface="Arial" pitchFamily="34" charset="0"/>
              </a:rPr>
              <a:t>20 </a:t>
            </a:r>
            <a:r>
              <a:rPr lang="en-US" sz="2600" dirty="0">
                <a:latin typeface="Arial" pitchFamily="34" charset="0"/>
              </a:rPr>
              <a:t>peer-reviewed </a:t>
            </a:r>
            <a:r>
              <a:rPr lang="en-US" sz="2600" b="1" dirty="0">
                <a:solidFill>
                  <a:srgbClr val="008A00"/>
                </a:solidFill>
                <a:latin typeface="Arial" pitchFamily="34" charset="0"/>
              </a:rPr>
              <a:t>publications</a:t>
            </a:r>
            <a:r>
              <a:rPr lang="en-US" sz="2600" dirty="0">
                <a:latin typeface="Arial" pitchFamily="34" charset="0"/>
              </a:rPr>
              <a:t> per year in leading international journals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latin typeface="+mn-lt"/>
              </a:rPr>
              <a:t>~ </a:t>
            </a:r>
            <a:r>
              <a:rPr lang="en-US" sz="2600" dirty="0" smtClean="0">
                <a:latin typeface="+mn-lt"/>
              </a:rPr>
              <a:t>1.800.000</a:t>
            </a:r>
            <a:r>
              <a:rPr lang="en-US" sz="2600" dirty="0">
                <a:latin typeface="+mn-lt"/>
              </a:rPr>
              <a:t>€ extramural </a:t>
            </a:r>
            <a:r>
              <a:rPr lang="en-US" sz="2600" b="1" dirty="0">
                <a:solidFill>
                  <a:srgbClr val="008A00"/>
                </a:solidFill>
                <a:latin typeface="+mn-lt"/>
              </a:rPr>
              <a:t>grants</a:t>
            </a:r>
            <a:r>
              <a:rPr lang="en-US" sz="2600" dirty="0">
                <a:latin typeface="+mn-lt"/>
              </a:rPr>
              <a:t> per </a:t>
            </a:r>
            <a:r>
              <a:rPr lang="en-US" sz="2600" dirty="0" smtClean="0">
                <a:latin typeface="+mn-lt"/>
              </a:rPr>
              <a:t>year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b="1" dirty="0" err="1" smtClean="0">
                <a:solidFill>
                  <a:srgbClr val="339933"/>
                </a:solidFill>
              </a:rPr>
              <a:t>C</a:t>
            </a:r>
            <a:r>
              <a:rPr lang="en-US" sz="2600" b="1" dirty="0" err="1" smtClean="0">
                <a:solidFill>
                  <a:srgbClr val="008A00"/>
                </a:solidFill>
              </a:rPr>
              <a:t>ooperations</a:t>
            </a:r>
            <a:r>
              <a:rPr lang="en-US" sz="2600" b="1" dirty="0" smtClean="0">
                <a:solidFill>
                  <a:srgbClr val="008A00"/>
                </a:solidFill>
              </a:rPr>
              <a:t> </a:t>
            </a:r>
            <a:r>
              <a:rPr lang="en-US" sz="2600" dirty="0" smtClean="0"/>
              <a:t>with leading international </a:t>
            </a:r>
            <a:r>
              <a:rPr lang="en-US" sz="2600" b="1" dirty="0" smtClean="0">
                <a:solidFill>
                  <a:srgbClr val="008A00"/>
                </a:solidFill>
              </a:rPr>
              <a:t>agricultural research centers </a:t>
            </a:r>
            <a:r>
              <a:rPr lang="en-US" sz="2600" dirty="0" smtClean="0"/>
              <a:t>(</a:t>
            </a:r>
            <a:r>
              <a:rPr lang="en-US" sz="2600" i="1" dirty="0" smtClean="0"/>
              <a:t>e.g.</a:t>
            </a:r>
            <a:r>
              <a:rPr lang="en-US" sz="2600" dirty="0" smtClean="0"/>
              <a:t> CAAS, CIMMYT, INRA, ACPFG, NIAB)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90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 smtClean="0"/>
              <a:t>Breeding</a:t>
            </a:r>
            <a:r>
              <a:rPr lang="de-DE" sz="2000" b="1" u="sng" dirty="0" smtClean="0"/>
              <a:t> </a:t>
            </a:r>
            <a:r>
              <a:rPr lang="de-DE" sz="2000" b="1" u="sng" dirty="0" err="1" smtClean="0"/>
              <a:t>scheme</a:t>
            </a:r>
            <a:r>
              <a:rPr lang="de-DE" sz="2000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DH </a:t>
            </a:r>
            <a:r>
              <a:rPr lang="de-DE" sz="2000" dirty="0" err="1" smtClean="0"/>
              <a:t>production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Nursery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</a:t>
            </a:r>
            <a:r>
              <a:rPr lang="de-DE" sz="2000" dirty="0" smtClean="0"/>
              <a:t> on </a:t>
            </a:r>
            <a:r>
              <a:rPr lang="de-DE" sz="2000" dirty="0" err="1" smtClean="0"/>
              <a:t>traits</a:t>
            </a:r>
            <a:r>
              <a:rPr lang="de-DE" sz="2000" dirty="0" smtClean="0"/>
              <a:t> not </a:t>
            </a:r>
            <a:r>
              <a:rPr lang="de-DE" sz="2000" dirty="0" err="1" smtClean="0"/>
              <a:t>correlated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yield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GS on </a:t>
            </a:r>
            <a:r>
              <a:rPr lang="de-DE" sz="2000" dirty="0" err="1" smtClean="0"/>
              <a:t>yield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2 </a:t>
            </a:r>
            <a:r>
              <a:rPr lang="de-DE" sz="2000" dirty="0" err="1" smtClean="0"/>
              <a:t>stage</a:t>
            </a:r>
            <a:r>
              <a:rPr lang="de-DE" sz="2000" dirty="0" smtClean="0"/>
              <a:t> </a:t>
            </a:r>
            <a:r>
              <a:rPr lang="de-DE" sz="2000" dirty="0" err="1" smtClean="0"/>
              <a:t>phenotypic</a:t>
            </a:r>
            <a:r>
              <a:rPr lang="de-DE" sz="2000" dirty="0" smtClean="0"/>
              <a:t> </a:t>
            </a:r>
            <a:r>
              <a:rPr lang="de-DE" sz="2000" dirty="0" err="1" smtClean="0"/>
              <a:t>selection</a:t>
            </a:r>
            <a:r>
              <a:rPr lang="de-DE" sz="2000" dirty="0" smtClean="0"/>
              <a:t> on </a:t>
            </a:r>
            <a:r>
              <a:rPr lang="de-DE" sz="2000" dirty="0" err="1" smtClean="0"/>
              <a:t>yield</a:t>
            </a:r>
            <a:endParaRPr lang="de-DE" sz="20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2627784" y="30219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 smtClean="0"/>
              <a:t>Breeding</a:t>
            </a:r>
            <a:r>
              <a:rPr lang="de-DE" sz="2000" b="1" u="sng" dirty="0" smtClean="0"/>
              <a:t> </a:t>
            </a:r>
            <a:r>
              <a:rPr lang="de-DE" sz="2000" b="1" u="sng" dirty="0" err="1" smtClean="0"/>
              <a:t>scheme</a:t>
            </a:r>
            <a:r>
              <a:rPr lang="de-DE" sz="2000" u="sng" dirty="0"/>
              <a:t> </a:t>
            </a:r>
            <a:r>
              <a:rPr lang="de-DE" sz="2000" u="sng" dirty="0" smtClean="0"/>
              <a:t>- </a:t>
            </a:r>
            <a:r>
              <a:rPr lang="de-DE" sz="2000" b="1" u="sng" dirty="0" err="1" smtClean="0"/>
              <a:t>modifications</a:t>
            </a:r>
            <a:endParaRPr lang="de-DE" sz="2000" b="1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test</a:t>
            </a:r>
            <a:r>
              <a:rPr lang="de-DE" sz="2000" dirty="0" smtClean="0"/>
              <a:t> </a:t>
            </a:r>
            <a:r>
              <a:rPr lang="de-DE" sz="2000" dirty="0" err="1" smtClean="0"/>
              <a:t>stage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switched</a:t>
            </a:r>
            <a:r>
              <a:rPr lang="de-DE" sz="2000" dirty="0" smtClean="0"/>
              <a:t>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enter</a:t>
            </a:r>
            <a:r>
              <a:rPr lang="de-DE" sz="2000" dirty="0" smtClean="0"/>
              <a:t> </a:t>
            </a:r>
            <a:r>
              <a:rPr lang="de-DE" sz="2000" dirty="0" err="1" smtClean="0"/>
              <a:t>minimum</a:t>
            </a:r>
            <a:r>
              <a:rPr lang="de-DE" sz="2000" dirty="0" smtClean="0"/>
              <a:t>/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</a:t>
            </a:r>
            <a:r>
              <a:rPr lang="de-DE" sz="2000" dirty="0" err="1" smtClean="0"/>
              <a:t>numbers</a:t>
            </a:r>
            <a:r>
              <a:rPr lang="de-DE" sz="2000" dirty="0" smtClean="0"/>
              <a:t> in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test</a:t>
            </a:r>
            <a:r>
              <a:rPr lang="de-DE" sz="2000" dirty="0" smtClean="0"/>
              <a:t> </a:t>
            </a:r>
            <a:r>
              <a:rPr lang="de-DE" sz="2000" dirty="0" err="1" smtClean="0"/>
              <a:t>stages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N, L, R,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GS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yes</a:t>
            </a:r>
            <a:r>
              <a:rPr lang="de-DE" sz="2000" dirty="0" smtClean="0">
                <a:sym typeface="Wingdings" panose="05000000000000000000" pitchFamily="2" charset="2"/>
              </a:rPr>
              <a:t>/</a:t>
            </a:r>
            <a:r>
              <a:rPr lang="de-DE" sz="2000" dirty="0" err="1" smtClean="0">
                <a:sym typeface="Wingdings" panose="05000000000000000000" pitchFamily="2" charset="2"/>
              </a:rPr>
              <a:t>no</a:t>
            </a:r>
            <a:endParaRPr lang="de-DE" sz="2000" dirty="0" smtClean="0"/>
          </a:p>
        </p:txBody>
      </p:sp>
      <p:sp>
        <p:nvSpPr>
          <p:cNvPr id="2" name="Multiplizieren 1"/>
          <p:cNvSpPr/>
          <p:nvPr/>
        </p:nvSpPr>
        <p:spPr>
          <a:xfrm>
            <a:off x="827584" y="2492896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zieren 10"/>
          <p:cNvSpPr/>
          <p:nvPr/>
        </p:nvSpPr>
        <p:spPr>
          <a:xfrm>
            <a:off x="827584" y="38831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zieren 11"/>
          <p:cNvSpPr/>
          <p:nvPr/>
        </p:nvSpPr>
        <p:spPr>
          <a:xfrm>
            <a:off x="827584" y="4459184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zieren 12"/>
          <p:cNvSpPr/>
          <p:nvPr/>
        </p:nvSpPr>
        <p:spPr>
          <a:xfrm>
            <a:off x="827584" y="503524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Multiplizieren 13"/>
          <p:cNvSpPr/>
          <p:nvPr/>
        </p:nvSpPr>
        <p:spPr>
          <a:xfrm>
            <a:off x="827584" y="56833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Budget &amp;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74315" y="3356992"/>
            <a:ext cx="6152776" cy="26776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 smtClean="0"/>
              <a:t>Costs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for</a:t>
            </a:r>
            <a:r>
              <a:rPr lang="de-DE" sz="2400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DH </a:t>
            </a:r>
            <a:r>
              <a:rPr lang="de-DE" sz="2400" dirty="0" err="1" smtClean="0"/>
              <a:t>production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Nursery</a:t>
            </a:r>
            <a:r>
              <a:rPr lang="de-DE" sz="2400" dirty="0" smtClean="0"/>
              <a:t> </a:t>
            </a:r>
            <a:r>
              <a:rPr lang="de-DE" sz="2400" dirty="0" err="1" smtClean="0"/>
              <a:t>selection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Hybrid </a:t>
            </a:r>
            <a:r>
              <a:rPr lang="de-DE" sz="2400" dirty="0" err="1" smtClean="0"/>
              <a:t>seed</a:t>
            </a:r>
            <a:r>
              <a:rPr lang="de-DE" sz="2400" dirty="0" smtClean="0"/>
              <a:t> </a:t>
            </a:r>
            <a:r>
              <a:rPr lang="de-DE" sz="2400" dirty="0" err="1" smtClean="0"/>
              <a:t>production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Field </a:t>
            </a:r>
            <a:r>
              <a:rPr lang="de-DE" sz="2400" dirty="0" err="1" smtClean="0"/>
              <a:t>plot</a:t>
            </a:r>
            <a:r>
              <a:rPr lang="de-DE" sz="2400" dirty="0" smtClean="0"/>
              <a:t>,….</a:t>
            </a:r>
          </a:p>
          <a:p>
            <a:r>
              <a:rPr lang="de-DE" sz="2400" dirty="0" smtClean="0">
                <a:sym typeface="Wingdings" panose="05000000000000000000" pitchFamily="2" charset="2"/>
              </a:rPr>
              <a:t> All „</a:t>
            </a:r>
            <a:r>
              <a:rPr lang="de-DE" sz="2400" dirty="0" err="1" smtClean="0">
                <a:sym typeface="Wingdings" panose="05000000000000000000" pitchFamily="2" charset="2"/>
              </a:rPr>
              <a:t>redefined</a:t>
            </a:r>
            <a:r>
              <a:rPr lang="de-DE" sz="2400" dirty="0" smtClean="0">
                <a:sym typeface="Wingdings" panose="05000000000000000000" pitchFamily="2" charset="2"/>
              </a:rPr>
              <a:t>“ in </a:t>
            </a:r>
            <a:r>
              <a:rPr lang="de-DE" sz="2400" dirty="0" err="1" smtClean="0">
                <a:sym typeface="Wingdings" panose="05000000000000000000" pitchFamily="2" charset="2"/>
              </a:rPr>
              <a:t>field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plot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equivalents</a:t>
            </a:r>
            <a:endParaRPr lang="de-DE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𝐵𝑢𝑑𝑔𝑒𝑡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𝑛𝑢𝑟𝑠𝑒𝑟𝑦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𝐺𝑒𝑛𝑜𝑡𝑦𝑝𝑖𝑛𝑔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de-DE" sz="2400" b="0" i="1" baseline="-25000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𝐶𝑜𝑠𝑡𝑇𝑒𝑠𝑡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  <a:blipFill>
                <a:blip r:embed="rId4"/>
                <a:stretch>
                  <a:fillRect b="-14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2000" b="1" u="sng" dirty="0" smtClean="0"/>
                  <a:t>We </a:t>
                </a:r>
                <a:r>
                  <a:rPr lang="de-DE" sz="2000" b="1" u="sng" dirty="0" err="1" smtClean="0"/>
                  <a:t>assume</a:t>
                </a:r>
                <a:r>
                  <a:rPr lang="de-DE" sz="2000" u="sng" dirty="0" smtClean="0"/>
                  <a:t>:</a:t>
                </a:r>
              </a:p>
              <a:p>
                <a:r>
                  <a:rPr lang="de-DE" sz="2000" dirty="0" err="1" smtClean="0"/>
                  <a:t>Nursery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selection</a:t>
                </a:r>
                <a:r>
                  <a:rPr lang="de-DE" sz="2000" dirty="0" smtClean="0"/>
                  <a:t> on </a:t>
                </a:r>
                <a:r>
                  <a:rPr lang="de-DE" sz="2000" dirty="0" err="1" smtClean="0"/>
                  <a:t>traits</a:t>
                </a:r>
                <a:r>
                  <a:rPr lang="de-DE" sz="2000" dirty="0" smtClean="0"/>
                  <a:t> not </a:t>
                </a:r>
                <a:r>
                  <a:rPr lang="de-DE" sz="2000" dirty="0" err="1" smtClean="0"/>
                  <a:t>correlated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to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yield</a:t>
                </a:r>
                <a:r>
                  <a:rPr lang="de-DE" sz="2000" dirty="0" smtClean="0"/>
                  <a:t> (e.g. </a:t>
                </a:r>
                <a:r>
                  <a:rPr lang="de-DE" sz="2000" dirty="0" err="1" smtClean="0"/>
                  <a:t>lodging</a:t>
                </a:r>
                <a:r>
                  <a:rPr lang="de-DE" sz="2000" dirty="0" smtClean="0"/>
                  <a:t>, </a:t>
                </a:r>
                <a:r>
                  <a:rPr lang="de-DE" sz="2000" dirty="0" err="1" smtClean="0"/>
                  <a:t>leaf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rust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resistance</a:t>
                </a:r>
                <a:r>
                  <a:rPr lang="de-DE" sz="2000" dirty="0" smtClean="0"/>
                  <a:t>, SDS,…)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 smtClean="0">
                    <a:sym typeface="Wingdings" panose="05000000000000000000" pitchFamily="2" charset="2"/>
                  </a:rPr>
                  <a:t>Nursery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selection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will not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impact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the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selection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gain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formula</a:t>
                </a:r>
                <a:endParaRPr lang="de-DE" sz="2000" dirty="0" smtClean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 smtClean="0">
                    <a:sym typeface="Wingdings" panose="05000000000000000000" pitchFamily="2" charset="2"/>
                  </a:rPr>
                  <a:t>Nursery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selection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: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costs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money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(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budget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impact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 smtClean="0">
                    <a:sym typeface="Wingdings" panose="05000000000000000000" pitchFamily="2" charset="2"/>
                  </a:rPr>
                  <a:t>Affects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number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of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test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lines</a:t>
                </a:r>
                <a:endParaRPr lang="de-DE" sz="2000" dirty="0" smtClean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 smtClean="0">
                    <a:sym typeface="Wingdings" panose="05000000000000000000" pitchFamily="2" charset="2"/>
                  </a:rPr>
                  <a:t>Nursery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selection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intensity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is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predefined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  ( not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optimized</a:t>
                </a:r>
                <a:r>
                  <a:rPr lang="de-DE" sz="2000" dirty="0" smtClean="0">
                    <a:sym typeface="Wingdings" panose="05000000000000000000" pitchFamily="2" charset="2"/>
                  </a:rPr>
                  <a:t>!) </a:t>
                </a:r>
                <a:r>
                  <a:rPr lang="de-DE" sz="2000" dirty="0" err="1" smtClean="0">
                    <a:sym typeface="Wingdings" panose="05000000000000000000" pitchFamily="2" charset="2"/>
                  </a:rPr>
                  <a:t>as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de-DE" sz="2000" dirty="0" smtClean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blipFill>
                <a:blip r:embed="rId4"/>
                <a:stretch>
                  <a:fillRect l="-790" t="-39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96" y="4268287"/>
            <a:ext cx="1734469" cy="2312625"/>
          </a:xfrm>
          <a:prstGeom prst="rect">
            <a:avLst/>
          </a:prstGeom>
        </p:spPr>
      </p:pic>
      <p:pic>
        <p:nvPicPr>
          <p:cNvPr id="11" name="Picture 6" descr="F:\IMAG05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45375"/>
            <a:ext cx="2936986" cy="175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251520" y="2348880"/>
            <a:ext cx="216024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First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323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 smtClean="0"/>
              <a:t>We</a:t>
            </a:r>
            <a:r>
              <a:rPr lang="de-DE" sz="2000" b="1" u="sng" dirty="0" smtClean="0"/>
              <a:t> </a:t>
            </a:r>
            <a:r>
              <a:rPr lang="de-DE" sz="2000" b="1" u="sng" dirty="0" err="1" smtClean="0"/>
              <a:t>define</a:t>
            </a:r>
            <a:r>
              <a:rPr lang="de-DE" sz="2000" b="1" u="sng" dirty="0" smtClean="0"/>
              <a:t> </a:t>
            </a:r>
            <a:r>
              <a:rPr lang="de-DE" sz="2000" b="1" u="sng" dirty="0" err="1" smtClean="0"/>
              <a:t>basics</a:t>
            </a:r>
            <a:r>
              <a:rPr lang="de-DE" sz="2000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Budget (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crossing</a:t>
            </a:r>
            <a:r>
              <a:rPr lang="de-DE" sz="2000" dirty="0" smtClean="0"/>
              <a:t>,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err="1" smtClean="0"/>
              <a:t>development</a:t>
            </a:r>
            <a:r>
              <a:rPr lang="de-DE" sz="2000" dirty="0" smtClean="0"/>
              <a:t>, GS, </a:t>
            </a:r>
            <a:r>
              <a:rPr lang="de-DE" sz="2000" dirty="0" err="1" smtClean="0"/>
              <a:t>field</a:t>
            </a:r>
            <a:r>
              <a:rPr lang="de-DE" sz="2000" dirty="0" smtClean="0"/>
              <a:t> </a:t>
            </a:r>
            <a:r>
              <a:rPr lang="de-DE" sz="2000" dirty="0" err="1" smtClean="0"/>
              <a:t>tests</a:t>
            </a:r>
            <a:r>
              <a:rPr lang="de-DE" sz="2000" dirty="0" smtClean="0"/>
              <a:t>) in </a:t>
            </a:r>
            <a:r>
              <a:rPr lang="de-DE" sz="2000" dirty="0" err="1" smtClean="0"/>
              <a:t>field</a:t>
            </a:r>
            <a:r>
              <a:rPr lang="de-DE" sz="2000" dirty="0" smtClean="0"/>
              <a:t> </a:t>
            </a:r>
            <a:r>
              <a:rPr lang="de-DE" sz="2000" dirty="0" err="1" smtClean="0"/>
              <a:t>plot</a:t>
            </a:r>
            <a:r>
              <a:rPr lang="de-DE" sz="2000" dirty="0" smtClean="0"/>
              <a:t> </a:t>
            </a:r>
            <a:r>
              <a:rPr lang="de-DE" sz="2000" dirty="0" err="1" smtClean="0"/>
              <a:t>equivalents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Crop</a:t>
            </a:r>
            <a:r>
              <a:rPr lang="de-DE" sz="2000" dirty="0" smtClean="0"/>
              <a:t> &amp; </a:t>
            </a:r>
            <a:r>
              <a:rPr lang="de-DE" sz="2000" dirty="0" err="1" smtClean="0"/>
              <a:t>Trait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select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variance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components</a:t>
            </a:r>
            <a:endParaRPr lang="de-DE" sz="2000" dirty="0" smtClean="0"/>
          </a:p>
        </p:txBody>
      </p:sp>
      <p:sp>
        <p:nvSpPr>
          <p:cNvPr id="2" name="Rechteck 1"/>
          <p:cNvSpPr/>
          <p:nvPr/>
        </p:nvSpPr>
        <p:spPr>
          <a:xfrm>
            <a:off x="251520" y="2420888"/>
            <a:ext cx="2304256" cy="4103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 descr="normdistlowN2bearb"/>
          <p:cNvPicPr>
            <a:picLocks noChangeAspect="1" noChangeArrowheads="1"/>
          </p:cNvPicPr>
          <p:nvPr/>
        </p:nvPicPr>
        <p:blipFill>
          <a:blip r:embed="rId5" cstate="print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74280"/>
            <a:ext cx="3511000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75994"/>
              </p:ext>
            </p:extLst>
          </p:nvPr>
        </p:nvGraphicFramePr>
        <p:xfrm>
          <a:off x="3837742" y="2444826"/>
          <a:ext cx="5126746" cy="122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7" name="Formel" r:id="rId6" imgW="3251160" imgH="774360" progId="Equation.3">
                  <p:embed/>
                </p:oleObj>
              </mc:Choice>
              <mc:Fallback>
                <p:oleObj name="Formel" r:id="rId6" imgW="3251160" imgH="77436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742" y="2444826"/>
                        <a:ext cx="5126746" cy="1224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3911650" y="3829990"/>
            <a:ext cx="5052838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000" dirty="0" smtClean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GCA </a:t>
            </a:r>
            <a:r>
              <a:rPr lang="de-DE" sz="2000" dirty="0" smtClean="0"/>
              <a:t>= GCA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;</a:t>
            </a:r>
            <a:r>
              <a:rPr lang="el-GR" sz="2000" dirty="0" smtClean="0"/>
              <a:t>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SCA </a:t>
            </a:r>
            <a:r>
              <a:rPr lang="de-DE" sz="2000" dirty="0"/>
              <a:t>= </a:t>
            </a:r>
            <a:r>
              <a:rPr lang="de-DE" sz="2000" dirty="0" smtClean="0"/>
              <a:t>SCA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smtClean="0"/>
              <a:t>; </a:t>
            </a:r>
            <a:r>
              <a:rPr lang="el-GR" sz="2000" dirty="0" smtClean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P </a:t>
            </a:r>
            <a:r>
              <a:rPr lang="de-DE" sz="2000" dirty="0"/>
              <a:t>= </a:t>
            </a:r>
            <a:r>
              <a:rPr lang="de-DE" sz="2000" dirty="0" err="1" smtClean="0"/>
              <a:t>phenotyp</a:t>
            </a:r>
            <a:r>
              <a:rPr lang="de-DE" sz="2000" dirty="0" smtClean="0"/>
              <a:t>.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,</a:t>
            </a:r>
            <a:r>
              <a:rPr lang="el-GR" sz="2000" dirty="0" smtClean="0"/>
              <a:t>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GCAx… </a:t>
            </a:r>
            <a:r>
              <a:rPr lang="de-DE" sz="2000" dirty="0"/>
              <a:t>=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due </a:t>
            </a:r>
            <a:r>
              <a:rPr lang="de-DE" sz="2000" dirty="0" err="1" smtClean="0"/>
              <a:t>to</a:t>
            </a:r>
            <a:r>
              <a:rPr lang="de-DE" sz="2000" dirty="0" smtClean="0"/>
              <a:t> Genotyp-environment - </a:t>
            </a:r>
            <a:r>
              <a:rPr lang="de-DE" sz="2000" dirty="0" err="1" smtClean="0"/>
              <a:t>interaction</a:t>
            </a:r>
            <a:r>
              <a:rPr lang="de-DE" sz="2000" dirty="0" smtClean="0"/>
              <a:t>; </a:t>
            </a:r>
            <a:r>
              <a:rPr lang="el-GR" sz="2000" dirty="0"/>
              <a:t>σ</a:t>
            </a:r>
            <a:r>
              <a:rPr lang="de-DE" sz="2000" dirty="0" smtClean="0"/>
              <a:t>²</a:t>
            </a:r>
            <a:r>
              <a:rPr lang="de-DE" sz="2000" baseline="-25000" dirty="0" smtClean="0"/>
              <a:t>e </a:t>
            </a:r>
            <a:r>
              <a:rPr lang="de-DE" sz="2000" dirty="0"/>
              <a:t>= </a:t>
            </a:r>
            <a:r>
              <a:rPr lang="de-DE" sz="2000" dirty="0" err="1" smtClean="0"/>
              <a:t>error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endParaRPr lang="de-DE" sz="2000" dirty="0" smtClean="0"/>
          </a:p>
          <a:p>
            <a:r>
              <a:rPr lang="de-DE" sz="2000" dirty="0" smtClean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 smtClean="0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 smtClean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4" name="Pfeil nach unten 3"/>
          <p:cNvSpPr/>
          <p:nvPr/>
        </p:nvSpPr>
        <p:spPr>
          <a:xfrm rot="2463786">
            <a:off x="2377918" y="2512683"/>
            <a:ext cx="648072" cy="984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Getting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started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code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0070C0"/>
                </a:solidFill>
              </a:rPr>
              <a:t>library</a:t>
            </a:r>
            <a:r>
              <a:rPr lang="de-DE" sz="2400" dirty="0"/>
              <a:t>(</a:t>
            </a:r>
            <a:r>
              <a:rPr lang="de-DE" sz="2400" dirty="0" err="1"/>
              <a:t>selectiongain</a:t>
            </a:r>
            <a:r>
              <a:rPr lang="de-DE" sz="2400" dirty="0" smtClean="0"/>
              <a:t>) </a:t>
            </a:r>
            <a:r>
              <a:rPr lang="de-DE" sz="2400" dirty="0" smtClean="0">
                <a:sym typeface="Wingdings" panose="05000000000000000000" pitchFamily="2" charset="2"/>
              </a:rPr>
              <a:t> </a:t>
            </a:r>
            <a:r>
              <a:rPr lang="de-DE" sz="2400" dirty="0" err="1" smtClean="0">
                <a:sym typeface="Wingdings" panose="05000000000000000000" pitchFamily="2" charset="2"/>
              </a:rPr>
              <a:t>load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package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sessionInfo</a:t>
            </a:r>
            <a:r>
              <a:rPr lang="de-DE" sz="2400" dirty="0" smtClean="0"/>
              <a:t>() </a:t>
            </a:r>
            <a:r>
              <a:rPr lang="de-DE" sz="2400" dirty="0" smtClean="0">
                <a:sym typeface="Wingdings" panose="05000000000000000000" pitchFamily="2" charset="2"/>
              </a:rPr>
              <a:t> Info on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version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you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use</a:t>
            </a:r>
            <a:endParaRPr lang="de-DE" sz="2400" dirty="0"/>
          </a:p>
          <a:p>
            <a:endParaRPr lang="de-DE" sz="2400" dirty="0" smtClean="0"/>
          </a:p>
          <a:p>
            <a:r>
              <a:rPr lang="de-DE" sz="2400" b="1" u="sng" dirty="0" err="1" smtClean="0"/>
              <a:t>Important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input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parameters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Budget = in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 </a:t>
            </a:r>
            <a:r>
              <a:rPr lang="de-DE" sz="2400" dirty="0" err="1"/>
              <a:t>eqivalents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VCGCAandError</a:t>
            </a:r>
            <a:r>
              <a:rPr lang="de-DE" sz="2400" dirty="0" smtClean="0"/>
              <a:t> = </a:t>
            </a:r>
          </a:p>
          <a:p>
            <a:r>
              <a:rPr lang="de-DE" sz="2400" dirty="0" smtClean="0"/>
              <a:t>    c(GCA,GCA*</a:t>
            </a:r>
            <a:r>
              <a:rPr lang="de-DE" sz="2400" dirty="0" err="1" smtClean="0"/>
              <a:t>loc</a:t>
            </a:r>
            <a:r>
              <a:rPr lang="de-DE" sz="2400" dirty="0" smtClean="0"/>
              <a:t>, GCA*</a:t>
            </a:r>
            <a:r>
              <a:rPr lang="de-DE" sz="2400" dirty="0" err="1" smtClean="0"/>
              <a:t>year</a:t>
            </a:r>
            <a:r>
              <a:rPr lang="de-DE" sz="2400" dirty="0" smtClean="0"/>
              <a:t>, GCA*</a:t>
            </a:r>
            <a:r>
              <a:rPr lang="de-DE" sz="2400" dirty="0" err="1" smtClean="0"/>
              <a:t>loc</a:t>
            </a:r>
            <a:r>
              <a:rPr lang="de-DE" sz="2400" dirty="0" smtClean="0"/>
              <a:t>*</a:t>
            </a:r>
            <a:r>
              <a:rPr lang="de-DE" sz="2400" dirty="0" err="1" smtClean="0"/>
              <a:t>year</a:t>
            </a:r>
            <a:r>
              <a:rPr lang="de-DE" sz="2400" dirty="0" smtClean="0"/>
              <a:t>, </a:t>
            </a:r>
            <a:r>
              <a:rPr lang="de-DE" sz="2400" dirty="0" err="1" smtClean="0"/>
              <a:t>error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VCSCA = c(SCA, SCA*</a:t>
            </a:r>
            <a:r>
              <a:rPr lang="de-DE" sz="2400" dirty="0" err="1" smtClean="0"/>
              <a:t>loc</a:t>
            </a:r>
            <a:r>
              <a:rPr lang="de-DE" sz="2400" dirty="0" smtClean="0"/>
              <a:t>, SCA*</a:t>
            </a:r>
            <a:r>
              <a:rPr lang="de-DE" sz="2400" dirty="0" err="1" smtClean="0"/>
              <a:t>year</a:t>
            </a:r>
            <a:r>
              <a:rPr lang="de-DE" sz="2400" dirty="0" smtClean="0"/>
              <a:t>, SCA*</a:t>
            </a:r>
            <a:r>
              <a:rPr lang="de-DE" sz="2400" dirty="0" err="1" smtClean="0"/>
              <a:t>loc</a:t>
            </a:r>
            <a:r>
              <a:rPr lang="de-DE" sz="2400" dirty="0" smtClean="0"/>
              <a:t>*</a:t>
            </a:r>
            <a:r>
              <a:rPr lang="de-DE" sz="2400" dirty="0" err="1" smtClean="0"/>
              <a:t>year</a:t>
            </a:r>
            <a:r>
              <a:rPr lang="de-DE" sz="2400" dirty="0" smtClean="0"/>
              <a:t>)</a:t>
            </a:r>
          </a:p>
          <a:p>
            <a:endParaRPr lang="de-DE" sz="2400" dirty="0" smtClean="0"/>
          </a:p>
          <a:p>
            <a:r>
              <a:rPr lang="de-DE" sz="2400" b="1" u="sng" dirty="0" err="1" smtClean="0"/>
              <a:t>Example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for</a:t>
            </a:r>
            <a:r>
              <a:rPr lang="de-DE" sz="2400" b="1" u="sng" dirty="0" smtClean="0"/>
              <a:t> hybrid </a:t>
            </a:r>
            <a:r>
              <a:rPr lang="de-DE" sz="2400" b="1" u="sng" dirty="0" err="1" smtClean="0"/>
              <a:t>wheat</a:t>
            </a:r>
            <a:r>
              <a:rPr lang="de-DE" sz="2400" b="1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Budget =10 000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VCGCAandError</a:t>
            </a:r>
            <a:r>
              <a:rPr lang="de-DE" sz="2400" dirty="0" smtClean="0"/>
              <a:t>=c(5.7, 5.19, 0, 0, 24.37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VCSCA=c(1.88</a:t>
            </a:r>
            <a:r>
              <a:rPr lang="de-DE" sz="2400" dirty="0" smtClean="0"/>
              <a:t>, 2.94, 0,0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94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Second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483768" y="970154"/>
            <a:ext cx="6370166" cy="2308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 smtClean="0"/>
              <a:t>We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define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breeding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operations</a:t>
            </a:r>
            <a:r>
              <a:rPr lang="de-DE" sz="2400" u="sng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Intensity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nursery</a:t>
            </a:r>
            <a:r>
              <a:rPr lang="de-DE" sz="2400" dirty="0" smtClean="0"/>
              <a:t> </a:t>
            </a:r>
            <a:r>
              <a:rPr lang="de-DE" sz="2400" dirty="0" err="1" smtClean="0"/>
              <a:t>selection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GS: </a:t>
            </a:r>
            <a:r>
              <a:rPr lang="de-DE" sz="2400" dirty="0" err="1" smtClean="0"/>
              <a:t>yes</a:t>
            </a:r>
            <a:r>
              <a:rPr lang="de-DE" sz="2400" dirty="0" smtClean="0"/>
              <a:t>/</a:t>
            </a:r>
            <a:r>
              <a:rPr lang="de-DE" sz="2400" dirty="0" err="1" smtClean="0"/>
              <a:t>no</a:t>
            </a:r>
            <a:r>
              <a:rPr lang="de-DE" sz="2400" dirty="0" smtClean="0"/>
              <a:t>; </a:t>
            </a:r>
            <a:r>
              <a:rPr lang="de-DE" sz="2400" dirty="0" err="1" smtClean="0"/>
              <a:t>predictive</a:t>
            </a:r>
            <a:r>
              <a:rPr lang="de-DE" sz="2400" dirty="0" smtClean="0"/>
              <a:t> </a:t>
            </a:r>
            <a:r>
              <a:rPr lang="de-DE" sz="2400" dirty="0" err="1" smtClean="0"/>
              <a:t>ability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Number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test</a:t>
            </a:r>
            <a:r>
              <a:rPr lang="de-DE" sz="2400" dirty="0" smtClean="0"/>
              <a:t> </a:t>
            </a:r>
            <a:r>
              <a:rPr lang="de-DE" sz="2400" dirty="0" err="1" smtClean="0"/>
              <a:t>stages</a:t>
            </a:r>
            <a:r>
              <a:rPr lang="de-DE" sz="2400" dirty="0" smtClean="0"/>
              <a:t> in </a:t>
            </a:r>
            <a:r>
              <a:rPr lang="de-DE" sz="2400" dirty="0" err="1" smtClean="0"/>
              <a:t>field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Maximum </a:t>
            </a:r>
            <a:r>
              <a:rPr lang="de-DE" sz="2400" dirty="0" err="1" smtClean="0"/>
              <a:t>numbers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testers</a:t>
            </a:r>
            <a:r>
              <a:rPr lang="de-DE" sz="2400" dirty="0" smtClean="0"/>
              <a:t>, </a:t>
            </a:r>
            <a:r>
              <a:rPr lang="de-DE" sz="2400" dirty="0" err="1" smtClean="0"/>
              <a:t>locations</a:t>
            </a:r>
            <a:r>
              <a:rPr lang="de-DE" sz="2400" dirty="0" smtClean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Costs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8214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Budget = 10000</a:t>
            </a:r>
            <a:endParaRPr lang="de-DE" sz="2000" dirty="0"/>
          </a:p>
          <a:p>
            <a:r>
              <a:rPr lang="de-DE" sz="2000" dirty="0" err="1" smtClean="0"/>
              <a:t>VCGCAandError</a:t>
            </a:r>
            <a:r>
              <a:rPr lang="de-DE" sz="2000" dirty="0" smtClean="0"/>
              <a:t> = c(5.7,5.19,0,0,24.37)</a:t>
            </a:r>
          </a:p>
          <a:p>
            <a:r>
              <a:rPr lang="de-DE" sz="2000" dirty="0" smtClean="0"/>
              <a:t>VCSCA = c(1.88,2.94,0,0</a:t>
            </a:r>
            <a:r>
              <a:rPr lang="de-DE" sz="2000" dirty="0"/>
              <a:t>)</a:t>
            </a:r>
          </a:p>
          <a:p>
            <a:endParaRPr lang="de-DE" sz="2000" b="1" dirty="0" smtClean="0"/>
          </a:p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=NA,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1, </a:t>
            </a:r>
          </a:p>
          <a:p>
            <a:r>
              <a:rPr lang="de-DE" sz="2000" dirty="0"/>
              <a:t>           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VSCA=VCSCA</a:t>
            </a:r>
            <a:r>
              <a:rPr lang="de-DE" sz="2000" dirty="0"/>
              <a:t>, </a:t>
            </a:r>
            <a:r>
              <a:rPr lang="de-DE" sz="2000" dirty="0" smtClean="0"/>
              <a:t>	cost.nursery </a:t>
            </a:r>
            <a:r>
              <a:rPr lang="de-DE" sz="2000" dirty="0"/>
              <a:t>= c(1,0.3), 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c(0,4,4),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c(2,1,1), t2free </a:t>
            </a:r>
            <a:r>
              <a:rPr lang="de-DE" sz="2000" dirty="0"/>
              <a:t>= T</a:t>
            </a:r>
            <a:r>
              <a:rPr lang="de-DE" sz="2000" dirty="0" smtClean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dirty="0"/>
              <a:t>511, 10),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20,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L2grid=c(2,5,1</a:t>
            </a:r>
            <a:r>
              <a:rPr lang="de-DE" sz="2000" dirty="0"/>
              <a:t>), </a:t>
            </a:r>
            <a:r>
              <a:rPr lang="de-DE" sz="2000" dirty="0" smtClean="0"/>
              <a:t>L3grid=c(1,5,1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T2grid=c(1,1,1</a:t>
            </a:r>
            <a:r>
              <a:rPr lang="de-DE" sz="2000" dirty="0"/>
              <a:t>), </a:t>
            </a:r>
            <a:r>
              <a:rPr lang="de-DE" sz="2000" dirty="0" smtClean="0"/>
              <a:t>T3grid=c(1,5,1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R2=1</a:t>
            </a:r>
            <a:r>
              <a:rPr lang="de-DE" sz="2000" dirty="0"/>
              <a:t>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5714" y="5676007"/>
            <a:ext cx="5535524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Nf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Nini N1 N2 N3 L2 L3 T2 T3 R2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5.000 204.000 0.000 51.000 9.800 5.000 10.000 1.000 2.000 1.000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R3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Bini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B1 B2 B3 Budget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Gain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1.000 265.200 0.000 459.000 274.900 1000.000 3.278 </a:t>
            </a: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67944" y="6453336"/>
            <a:ext cx="576064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788024" y="6524625"/>
            <a:ext cx="1368152" cy="22860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228184" y="645333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/>
              <a:t>Δ</a:t>
            </a:r>
            <a:r>
              <a:rPr lang="de-DE" sz="1400" b="1" dirty="0" smtClean="0"/>
              <a:t>G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63657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explained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07504" y="908050"/>
            <a:ext cx="8890446" cy="4893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multistageoptimum.search</a:t>
            </a:r>
            <a:r>
              <a:rPr lang="de-DE" sz="2400" dirty="0"/>
              <a:t> </a:t>
            </a:r>
            <a:r>
              <a:rPr lang="de-DE" sz="2400" dirty="0" smtClean="0"/>
              <a:t>(</a:t>
            </a:r>
          </a:p>
          <a:p>
            <a:r>
              <a:rPr lang="de-DE" sz="2400" dirty="0"/>
              <a:t>	</a:t>
            </a:r>
            <a:r>
              <a:rPr lang="de-DE" sz="2400" b="1" dirty="0" err="1" smtClean="0"/>
              <a:t>maseff</a:t>
            </a:r>
            <a:r>
              <a:rPr lang="de-DE" sz="2400" dirty="0" smtClean="0"/>
              <a:t> = GS </a:t>
            </a:r>
            <a:r>
              <a:rPr lang="de-DE" sz="2400" dirty="0" err="1" smtClean="0"/>
              <a:t>pred</a:t>
            </a:r>
            <a:r>
              <a:rPr lang="de-DE" sz="2400" dirty="0" smtClean="0"/>
              <a:t>. </a:t>
            </a:r>
            <a:r>
              <a:rPr lang="de-DE" sz="2400" dirty="0" err="1" smtClean="0"/>
              <a:t>abbility</a:t>
            </a:r>
            <a:r>
              <a:rPr lang="de-DE" sz="2400" dirty="0" smtClean="0"/>
              <a:t>, </a:t>
            </a:r>
          </a:p>
          <a:p>
            <a:r>
              <a:rPr lang="de-DE" sz="2400" dirty="0"/>
              <a:t>	</a:t>
            </a:r>
            <a:r>
              <a:rPr lang="de-DE" sz="2400" b="1" dirty="0" err="1" smtClean="0"/>
              <a:t>alpha.nursery</a:t>
            </a:r>
            <a:r>
              <a:rPr lang="de-DE" sz="2400" dirty="0" smtClean="0"/>
              <a:t> </a:t>
            </a:r>
            <a:r>
              <a:rPr lang="de-DE" sz="2400" dirty="0"/>
              <a:t>= </a:t>
            </a:r>
            <a:r>
              <a:rPr lang="de-DE" sz="2400" dirty="0" err="1" smtClean="0"/>
              <a:t>selected</a:t>
            </a:r>
            <a:r>
              <a:rPr lang="de-DE" sz="2400" dirty="0" smtClean="0"/>
              <a:t> </a:t>
            </a:r>
            <a:r>
              <a:rPr lang="de-DE" sz="2400" dirty="0" err="1" smtClean="0"/>
              <a:t>fraction</a:t>
            </a:r>
            <a:r>
              <a:rPr lang="de-DE" sz="2400" dirty="0" smtClean="0"/>
              <a:t> in </a:t>
            </a:r>
            <a:r>
              <a:rPr lang="de-DE" sz="2400" dirty="0" err="1" smtClean="0"/>
              <a:t>disease</a:t>
            </a:r>
            <a:r>
              <a:rPr lang="de-DE" sz="2400" dirty="0" smtClean="0"/>
              <a:t> </a:t>
            </a:r>
            <a:r>
              <a:rPr lang="de-DE" sz="2400" dirty="0" err="1" smtClean="0"/>
              <a:t>nursery</a:t>
            </a:r>
            <a:r>
              <a:rPr lang="de-DE" sz="2400" dirty="0" smtClean="0"/>
              <a:t>, </a:t>
            </a:r>
            <a:endParaRPr lang="de-DE" sz="2400" dirty="0"/>
          </a:p>
          <a:p>
            <a:r>
              <a:rPr lang="de-DE" sz="2400" dirty="0"/>
              <a:t>           </a:t>
            </a:r>
            <a:r>
              <a:rPr lang="de-DE" sz="2400" b="1" dirty="0" err="1" smtClean="0"/>
              <a:t>VGCAandE</a:t>
            </a:r>
            <a:r>
              <a:rPr lang="de-DE" sz="2400" dirty="0" smtClean="0"/>
              <a:t>=</a:t>
            </a:r>
            <a:r>
              <a:rPr lang="de-DE" sz="2400" dirty="0" err="1" smtClean="0"/>
              <a:t>VCGCAandError</a:t>
            </a:r>
            <a:r>
              <a:rPr lang="de-DE" sz="2400" dirty="0" smtClean="0"/>
              <a:t>, </a:t>
            </a:r>
            <a:r>
              <a:rPr lang="de-DE" sz="2400" b="1" dirty="0" smtClean="0"/>
              <a:t>VSCA</a:t>
            </a:r>
            <a:r>
              <a:rPr lang="de-DE" sz="2400" dirty="0" smtClean="0"/>
              <a:t>=VCSCA</a:t>
            </a:r>
            <a:r>
              <a:rPr lang="de-DE" sz="2400" dirty="0"/>
              <a:t>, </a:t>
            </a:r>
            <a:r>
              <a:rPr lang="de-DE" sz="2400" dirty="0" smtClean="0"/>
              <a:t>	</a:t>
            </a:r>
            <a:r>
              <a:rPr lang="de-DE" sz="2400" b="1" dirty="0" smtClean="0"/>
              <a:t>cost.nursery</a:t>
            </a:r>
            <a:r>
              <a:rPr lang="de-DE" sz="2400" dirty="0" smtClean="0"/>
              <a:t> </a:t>
            </a:r>
            <a:r>
              <a:rPr lang="de-DE" sz="2400" dirty="0"/>
              <a:t>= </a:t>
            </a:r>
            <a:r>
              <a:rPr lang="de-DE" sz="2400" dirty="0" smtClean="0"/>
              <a:t>c(</a:t>
            </a:r>
            <a:r>
              <a:rPr lang="de-DE" sz="2400" dirty="0" err="1" smtClean="0"/>
              <a:t>line</a:t>
            </a:r>
            <a:r>
              <a:rPr lang="de-DE" sz="2400" dirty="0" smtClean="0"/>
              <a:t> </a:t>
            </a:r>
            <a:r>
              <a:rPr lang="de-DE" sz="2400" dirty="0" err="1" smtClean="0"/>
              <a:t>prod</a:t>
            </a:r>
            <a:r>
              <a:rPr lang="de-DE" sz="2400" dirty="0" smtClean="0"/>
              <a:t>., </a:t>
            </a:r>
            <a:r>
              <a:rPr lang="de-DE" sz="2400" dirty="0" err="1" smtClean="0"/>
              <a:t>test</a:t>
            </a:r>
            <a:r>
              <a:rPr lang="de-DE" sz="2400" dirty="0" smtClean="0"/>
              <a:t> in </a:t>
            </a:r>
            <a:r>
              <a:rPr lang="de-DE" sz="2400" dirty="0" err="1" smtClean="0"/>
              <a:t>nursery</a:t>
            </a:r>
            <a:r>
              <a:rPr lang="de-DE" sz="2400" dirty="0" smtClean="0"/>
              <a:t>), </a:t>
            </a:r>
          </a:p>
          <a:p>
            <a:r>
              <a:rPr lang="de-DE" sz="2400" dirty="0"/>
              <a:t>	</a:t>
            </a:r>
            <a:r>
              <a:rPr lang="de-DE" sz="2400" b="1" dirty="0" err="1" smtClean="0"/>
              <a:t>CostProd</a:t>
            </a:r>
            <a:r>
              <a:rPr lang="de-DE" sz="2400" dirty="0" smtClean="0"/>
              <a:t> </a:t>
            </a:r>
            <a:r>
              <a:rPr lang="de-DE" sz="2400" dirty="0"/>
              <a:t>= </a:t>
            </a:r>
            <a:r>
              <a:rPr lang="de-DE" sz="2400" dirty="0" smtClean="0"/>
              <a:t>c(0, hybrid </a:t>
            </a:r>
            <a:r>
              <a:rPr lang="de-DE" sz="2400" dirty="0" err="1" smtClean="0"/>
              <a:t>seed</a:t>
            </a:r>
            <a:r>
              <a:rPr lang="de-DE" sz="2400" dirty="0" smtClean="0"/>
              <a:t> </a:t>
            </a:r>
            <a:r>
              <a:rPr lang="de-DE" sz="2400" dirty="0" err="1" smtClean="0"/>
              <a:t>prod</a:t>
            </a:r>
            <a:r>
              <a:rPr lang="de-DE" sz="2400" dirty="0" smtClean="0"/>
              <a:t>.,</a:t>
            </a:r>
            <a:r>
              <a:rPr lang="de-DE" sz="2400" dirty="0"/>
              <a:t>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 smtClean="0"/>
              <a:t>.), </a:t>
            </a:r>
          </a:p>
          <a:p>
            <a:r>
              <a:rPr lang="de-DE" sz="2400" dirty="0"/>
              <a:t>	</a:t>
            </a:r>
            <a:r>
              <a:rPr lang="de-DE" sz="2400" b="1" dirty="0" err="1" smtClean="0"/>
              <a:t>CostTest</a:t>
            </a:r>
            <a:r>
              <a:rPr lang="de-DE" sz="2400" dirty="0" smtClean="0"/>
              <a:t> </a:t>
            </a:r>
            <a:r>
              <a:rPr lang="de-DE" sz="2400" dirty="0"/>
              <a:t>= </a:t>
            </a:r>
            <a:r>
              <a:rPr lang="de-DE" sz="2400" dirty="0" smtClean="0"/>
              <a:t>c(GS, </a:t>
            </a:r>
            <a:r>
              <a:rPr lang="de-DE" sz="2400" dirty="0" err="1" smtClean="0"/>
              <a:t>yield</a:t>
            </a:r>
            <a:r>
              <a:rPr lang="de-DE" sz="2400" dirty="0" smtClean="0"/>
              <a:t> </a:t>
            </a:r>
            <a:r>
              <a:rPr lang="de-DE" sz="2400" dirty="0" err="1" smtClean="0"/>
              <a:t>plot</a:t>
            </a:r>
            <a:r>
              <a:rPr lang="de-DE" sz="2400" dirty="0" smtClean="0"/>
              <a:t>, </a:t>
            </a:r>
            <a:r>
              <a:rPr lang="de-DE" sz="2400" dirty="0" err="1" smtClean="0"/>
              <a:t>yield</a:t>
            </a:r>
            <a:r>
              <a:rPr lang="de-DE" sz="2400" dirty="0" smtClean="0"/>
              <a:t> </a:t>
            </a:r>
            <a:r>
              <a:rPr lang="de-DE" sz="2400" dirty="0" err="1" smtClean="0"/>
              <a:t>plot</a:t>
            </a:r>
            <a:r>
              <a:rPr lang="de-DE" sz="2400" dirty="0" smtClean="0"/>
              <a:t>), </a:t>
            </a:r>
            <a:r>
              <a:rPr lang="de-DE" sz="2400" b="1" dirty="0" smtClean="0"/>
              <a:t>t2free</a:t>
            </a:r>
            <a:r>
              <a:rPr lang="de-DE" sz="2400" dirty="0" smtClean="0"/>
              <a:t> </a:t>
            </a:r>
            <a:r>
              <a:rPr lang="de-DE" sz="2400" dirty="0"/>
              <a:t>= T</a:t>
            </a:r>
            <a:r>
              <a:rPr lang="de-DE" sz="2400" dirty="0" smtClean="0"/>
              <a:t>, </a:t>
            </a:r>
          </a:p>
          <a:p>
            <a:r>
              <a:rPr lang="de-DE" sz="2400" dirty="0"/>
              <a:t>	</a:t>
            </a:r>
            <a:r>
              <a:rPr lang="de-DE" sz="2400" b="1" dirty="0" err="1" smtClean="0"/>
              <a:t>Nf</a:t>
            </a:r>
            <a:r>
              <a:rPr lang="de-DE" sz="2400" dirty="0" smtClean="0"/>
              <a:t> </a:t>
            </a:r>
            <a:r>
              <a:rPr lang="de-DE" sz="2400" dirty="0"/>
              <a:t>= </a:t>
            </a:r>
            <a:r>
              <a:rPr lang="de-DE" sz="2400" dirty="0" err="1" smtClean="0"/>
              <a:t>no</a:t>
            </a:r>
            <a:r>
              <a:rPr lang="de-DE" sz="2400" dirty="0" smtClean="0"/>
              <a:t>. </a:t>
            </a:r>
            <a:r>
              <a:rPr lang="de-DE" sz="2400" dirty="0" err="1" smtClean="0"/>
              <a:t>finally</a:t>
            </a:r>
            <a:r>
              <a:rPr lang="de-DE" sz="2400" dirty="0" smtClean="0"/>
              <a:t> </a:t>
            </a:r>
            <a:r>
              <a:rPr lang="de-DE" sz="2400" dirty="0" err="1" smtClean="0"/>
              <a:t>selected</a:t>
            </a:r>
            <a:r>
              <a:rPr lang="de-DE" sz="2400" dirty="0" smtClean="0"/>
              <a:t> </a:t>
            </a:r>
            <a:r>
              <a:rPr lang="de-DE" sz="2400" dirty="0" err="1" smtClean="0"/>
              <a:t>lines</a:t>
            </a:r>
            <a:r>
              <a:rPr lang="de-DE" sz="2400" dirty="0" smtClean="0"/>
              <a:t>, </a:t>
            </a:r>
            <a:r>
              <a:rPr lang="de-DE" sz="2400" b="1" dirty="0"/>
              <a:t>Budget</a:t>
            </a:r>
            <a:r>
              <a:rPr lang="de-DE" sz="2400" dirty="0"/>
              <a:t> = Budget, </a:t>
            </a:r>
          </a:p>
          <a:p>
            <a:r>
              <a:rPr lang="de-DE" sz="2400" dirty="0"/>
              <a:t>           </a:t>
            </a:r>
            <a:r>
              <a:rPr lang="de-DE" sz="2400" dirty="0" smtClean="0"/>
              <a:t>N2grid </a:t>
            </a:r>
            <a:r>
              <a:rPr lang="de-DE" sz="2400" dirty="0"/>
              <a:t>= </a:t>
            </a:r>
            <a:r>
              <a:rPr lang="de-DE" sz="2400" dirty="0" smtClean="0"/>
              <a:t>c(</a:t>
            </a:r>
            <a:r>
              <a:rPr lang="de-DE" sz="2400" dirty="0" err="1" smtClean="0"/>
              <a:t>Nf</a:t>
            </a:r>
            <a:r>
              <a:rPr lang="de-DE" sz="2400" dirty="0" smtClean="0"/>
              <a:t>, </a:t>
            </a:r>
            <a:r>
              <a:rPr lang="de-DE" sz="2400" dirty="0"/>
              <a:t>511, 10), N3grid = </a:t>
            </a:r>
            <a:r>
              <a:rPr lang="de-DE" sz="2400" dirty="0" smtClean="0"/>
              <a:t>c(</a:t>
            </a:r>
            <a:r>
              <a:rPr lang="de-DE" sz="2400" dirty="0" err="1" smtClean="0"/>
              <a:t>Nf</a:t>
            </a:r>
            <a:r>
              <a:rPr lang="de-DE" sz="2400" dirty="0" smtClean="0"/>
              <a:t>, </a:t>
            </a:r>
            <a:r>
              <a:rPr lang="de-DE" sz="2400" dirty="0"/>
              <a:t>5, 1), </a:t>
            </a:r>
          </a:p>
          <a:p>
            <a:r>
              <a:rPr lang="de-DE" sz="2400" dirty="0"/>
              <a:t>           </a:t>
            </a:r>
            <a:r>
              <a:rPr lang="de-DE" sz="2400" dirty="0" smtClean="0"/>
              <a:t>L2grid=c(1,5,1</a:t>
            </a:r>
            <a:r>
              <a:rPr lang="de-DE" sz="2400" dirty="0"/>
              <a:t>), </a:t>
            </a:r>
            <a:r>
              <a:rPr lang="de-DE" sz="2400" dirty="0" smtClean="0"/>
              <a:t>L3grid=c(1,5,1</a:t>
            </a:r>
            <a:r>
              <a:rPr lang="de-DE" sz="2400" dirty="0"/>
              <a:t>),</a:t>
            </a:r>
          </a:p>
          <a:p>
            <a:r>
              <a:rPr lang="de-DE" sz="2400" dirty="0"/>
              <a:t>           </a:t>
            </a:r>
            <a:r>
              <a:rPr lang="de-DE" sz="2400" dirty="0" smtClean="0"/>
              <a:t>T2grid=c(1,1,1</a:t>
            </a:r>
            <a:r>
              <a:rPr lang="de-DE" sz="2400" dirty="0"/>
              <a:t>), </a:t>
            </a:r>
            <a:r>
              <a:rPr lang="de-DE" sz="2400" dirty="0" smtClean="0"/>
              <a:t>T3grid=c(1,3,1</a:t>
            </a:r>
            <a:r>
              <a:rPr lang="de-DE" sz="2400" dirty="0"/>
              <a:t>), </a:t>
            </a:r>
          </a:p>
          <a:p>
            <a:r>
              <a:rPr lang="de-DE" sz="2400" dirty="0"/>
              <a:t>           </a:t>
            </a:r>
            <a:r>
              <a:rPr lang="de-DE" sz="2400" dirty="0" smtClean="0"/>
              <a:t>R2=1</a:t>
            </a:r>
            <a:r>
              <a:rPr lang="de-DE" sz="2400" dirty="0"/>
              <a:t>, R3=1, </a:t>
            </a:r>
            <a:r>
              <a:rPr lang="de-DE" sz="2400" dirty="0" err="1"/>
              <a:t>alg</a:t>
            </a:r>
            <a:r>
              <a:rPr lang="de-DE" sz="2400" dirty="0"/>
              <a:t> = </a:t>
            </a:r>
            <a:r>
              <a:rPr lang="de-DE" sz="2400" dirty="0" err="1"/>
              <a:t>Miwa</a:t>
            </a:r>
            <a:r>
              <a:rPr lang="de-DE" sz="2400" dirty="0"/>
              <a:t>(),</a:t>
            </a:r>
          </a:p>
          <a:p>
            <a:r>
              <a:rPr lang="de-DE" sz="2400" dirty="0"/>
              <a:t>           </a:t>
            </a:r>
            <a:r>
              <a:rPr lang="de-DE" sz="2400" dirty="0" err="1" smtClean="0"/>
              <a:t>detail</a:t>
            </a:r>
            <a:r>
              <a:rPr lang="de-DE" sz="2400" dirty="0" smtClean="0"/>
              <a:t>=FALSE</a:t>
            </a:r>
            <a:r>
              <a:rPr lang="de-DE" sz="2400" dirty="0"/>
              <a:t>, </a:t>
            </a:r>
            <a:r>
              <a:rPr lang="de-DE" sz="2400" dirty="0" err="1"/>
              <a:t>fig</a:t>
            </a:r>
            <a:r>
              <a:rPr lang="de-DE" sz="2400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3191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=0.2,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b="1" dirty="0" smtClean="0">
                <a:solidFill>
                  <a:srgbClr val="FF0000"/>
                </a:solidFill>
              </a:rPr>
              <a:t>0.3</a:t>
            </a:r>
            <a:r>
              <a:rPr lang="de-DE" sz="2000" dirty="0" smtClean="0"/>
              <a:t>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VSCA=VCSCA,</a:t>
            </a:r>
          </a:p>
          <a:p>
            <a:r>
              <a:rPr lang="de-DE" sz="2000" dirty="0" smtClean="0"/>
              <a:t> 	cost.nursery </a:t>
            </a:r>
            <a:r>
              <a:rPr lang="de-DE" sz="2000" dirty="0"/>
              <a:t>= c(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b="1" dirty="0" smtClean="0">
                <a:solidFill>
                  <a:srgbClr val="FF0000"/>
                </a:solidFill>
              </a:rPr>
              <a:t>, 0.3</a:t>
            </a:r>
            <a:r>
              <a:rPr lang="de-DE" sz="2000" dirty="0"/>
              <a:t>),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c(0,4,4),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c(2,1,1), 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dirty="0"/>
              <a:t>511, 10),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20,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L2grid=c(2,5,1</a:t>
            </a:r>
            <a:r>
              <a:rPr lang="de-DE" sz="2000" dirty="0"/>
              <a:t>), </a:t>
            </a:r>
            <a:r>
              <a:rPr lang="de-DE" sz="2000" dirty="0" smtClean="0"/>
              <a:t>L3grid=c(1,5,1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T2grid=c(1,1,1</a:t>
            </a:r>
            <a:r>
              <a:rPr lang="de-DE" sz="2000" dirty="0"/>
              <a:t>), </a:t>
            </a:r>
            <a:r>
              <a:rPr lang="de-DE" sz="2000" dirty="0" smtClean="0"/>
              <a:t>T3grid=c(1,5,1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R2=1</a:t>
            </a:r>
            <a:r>
              <a:rPr lang="de-DE" sz="2000" dirty="0"/>
              <a:t>, R3=1,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alg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err="1"/>
              <a:t>Miwa</a:t>
            </a:r>
            <a:r>
              <a:rPr lang="de-DE" sz="2000" dirty="0" smtClean="0"/>
              <a:t>(),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059796" y="2132856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573175">
            <a:off x="3887924" y="2439687"/>
            <a:ext cx="2844316" cy="17261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289329" y="1268760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2166765">
            <a:off x="4868634" y="1975173"/>
            <a:ext cx="1842236" cy="20259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</a:t>
            </a:r>
            <a:r>
              <a:rPr lang="de-DE" sz="2000" b="1" dirty="0" smtClean="0">
                <a:solidFill>
                  <a:srgbClr val="FF0000"/>
                </a:solidFill>
              </a:rPr>
              <a:t>0.2</a:t>
            </a:r>
            <a:r>
              <a:rPr lang="de-DE" sz="2000" dirty="0" smtClean="0"/>
              <a:t>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0.3,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VSCA=VCSCA,</a:t>
            </a:r>
          </a:p>
          <a:p>
            <a:r>
              <a:rPr lang="de-DE" sz="2000" dirty="0" smtClean="0"/>
              <a:t> 	cost.nursery </a:t>
            </a:r>
            <a:r>
              <a:rPr lang="de-DE" sz="2000" dirty="0"/>
              <a:t>= </a:t>
            </a:r>
            <a:r>
              <a:rPr lang="de-DE" sz="2000" dirty="0">
                <a:solidFill>
                  <a:schemeClr val="tx1"/>
                </a:solidFill>
              </a:rPr>
              <a:t>c(1</a:t>
            </a:r>
            <a:r>
              <a:rPr lang="de-DE" sz="2000" dirty="0" smtClean="0">
                <a:solidFill>
                  <a:schemeClr val="tx1"/>
                </a:solidFill>
              </a:rPr>
              <a:t>, 0.3</a:t>
            </a:r>
            <a:r>
              <a:rPr lang="de-DE" sz="2000" dirty="0"/>
              <a:t>),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c(0,4,4),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b="1" dirty="0" smtClean="0">
                <a:solidFill>
                  <a:srgbClr val="FF0000"/>
                </a:solidFill>
              </a:rPr>
              <a:t>2</a:t>
            </a:r>
            <a:r>
              <a:rPr lang="de-DE" sz="2000" dirty="0" smtClean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dirty="0"/>
              <a:t>511, 10),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20,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L2grid=c(2,5,1</a:t>
            </a:r>
            <a:r>
              <a:rPr lang="de-DE" sz="2000" dirty="0"/>
              <a:t>), </a:t>
            </a:r>
            <a:r>
              <a:rPr lang="de-DE" sz="2000" dirty="0" smtClean="0"/>
              <a:t>L3grid=c(1,5,1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T2grid=c(1,1,1</a:t>
            </a:r>
            <a:r>
              <a:rPr lang="de-DE" sz="2000" dirty="0"/>
              <a:t>), </a:t>
            </a:r>
            <a:r>
              <a:rPr lang="de-DE" sz="2000" dirty="0" smtClean="0"/>
              <a:t>T3grid=c(1,5,1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R2=1</a:t>
            </a:r>
            <a:r>
              <a:rPr lang="de-DE" sz="2000" dirty="0"/>
              <a:t>, R3=1,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alg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err="1"/>
              <a:t>Miwa</a:t>
            </a:r>
            <a:r>
              <a:rPr lang="de-DE" sz="2000" dirty="0" smtClean="0"/>
              <a:t>(),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7784" y="276513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65367">
            <a:off x="3548865" y="3052934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051720" y="1268760"/>
            <a:ext cx="504057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 rot="1086074">
            <a:off x="2512027" y="2189364"/>
            <a:ext cx="4648355" cy="161477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activities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at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LSA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Grafik 13" descr="Einkorn rei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41" y="1086469"/>
            <a:ext cx="110296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5" name="Textfeld 14"/>
          <p:cNvSpPr txBox="1"/>
          <p:nvPr/>
        </p:nvSpPr>
        <p:spPr>
          <a:xfrm>
            <a:off x="1315342" y="76470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Einkorn</a:t>
            </a:r>
            <a:endParaRPr lang="de-DE" sz="2000" dirty="0"/>
          </a:p>
        </p:txBody>
      </p:sp>
      <p:sp>
        <p:nvSpPr>
          <p:cNvPr id="16" name="Textfeld 15"/>
          <p:cNvSpPr txBox="1"/>
          <p:nvPr/>
        </p:nvSpPr>
        <p:spPr>
          <a:xfrm>
            <a:off x="2644438" y="76470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Emmer</a:t>
            </a:r>
            <a:endParaRPr lang="de-DE" sz="2000" dirty="0"/>
          </a:p>
        </p:txBody>
      </p:sp>
      <p:sp>
        <p:nvSpPr>
          <p:cNvPr id="17" name="Textfeld 16"/>
          <p:cNvSpPr txBox="1"/>
          <p:nvPr/>
        </p:nvSpPr>
        <p:spPr>
          <a:xfrm>
            <a:off x="4152726" y="7647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Spelt</a:t>
            </a:r>
            <a:endParaRPr lang="de-DE" sz="2000" dirty="0"/>
          </a:p>
        </p:txBody>
      </p:sp>
      <p:pic>
        <p:nvPicPr>
          <p:cNvPr id="21" name="Grafik 17" descr="Durumähre.jpg"/>
          <p:cNvPicPr>
            <a:picLocks noChangeAspect="1"/>
          </p:cNvPicPr>
          <p:nvPr/>
        </p:nvPicPr>
        <p:blipFill>
          <a:blip r:embed="rId4" cstate="print"/>
          <a:srcRect r="18811"/>
          <a:stretch>
            <a:fillRect/>
          </a:stretch>
        </p:blipFill>
        <p:spPr bwMode="auto">
          <a:xfrm>
            <a:off x="5312407" y="1086469"/>
            <a:ext cx="1119977" cy="216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2" name="Textfeld 21"/>
          <p:cNvSpPr txBox="1"/>
          <p:nvPr/>
        </p:nvSpPr>
        <p:spPr>
          <a:xfrm>
            <a:off x="5383911" y="7647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Durum</a:t>
            </a:r>
            <a:endParaRPr lang="de-DE" sz="2000" dirty="0"/>
          </a:p>
        </p:txBody>
      </p:sp>
      <p:pic>
        <p:nvPicPr>
          <p:cNvPr id="25" name="Grafik 24" descr="weiz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8778" y="1086469"/>
            <a:ext cx="1384540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" name="Textfeld 25"/>
          <p:cNvSpPr txBox="1"/>
          <p:nvPr/>
        </p:nvSpPr>
        <p:spPr>
          <a:xfrm>
            <a:off x="6853288" y="76470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Wheat</a:t>
            </a:r>
            <a:endParaRPr lang="de-DE" sz="2000" dirty="0"/>
          </a:p>
        </p:txBody>
      </p:sp>
      <p:pic>
        <p:nvPicPr>
          <p:cNvPr id="27" name="Grafik 26" descr="Triticum_spelta_3.JPG"/>
          <p:cNvPicPr>
            <a:picLocks noChangeAspect="1"/>
          </p:cNvPicPr>
          <p:nvPr/>
        </p:nvPicPr>
        <p:blipFill>
          <a:blip r:embed="rId6" cstate="print"/>
          <a:srcRect l="-7461" r="3003"/>
          <a:stretch>
            <a:fillRect/>
          </a:stretch>
        </p:blipFill>
        <p:spPr>
          <a:xfrm>
            <a:off x="3773758" y="1086469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Grafik 28" descr="emmer 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4175" y="1086469"/>
            <a:ext cx="1470734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Grafik 35" descr="Soy_Saponins.jpg"/>
          <p:cNvPicPr>
            <a:picLocks noChangeAspect="1"/>
          </p:cNvPicPr>
          <p:nvPr/>
        </p:nvPicPr>
        <p:blipFill>
          <a:blip r:embed="rId8" cstate="print"/>
          <a:srcRect l="29766" r="5741"/>
          <a:stretch>
            <a:fillRect/>
          </a:stretch>
        </p:blipFill>
        <p:spPr>
          <a:xfrm>
            <a:off x="4326359" y="3561548"/>
            <a:ext cx="1394317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1" name="Picture 9" descr="aehren1"/>
          <p:cNvPicPr>
            <a:picLocks noChangeAspect="1" noChangeArrowheads="1"/>
          </p:cNvPicPr>
          <p:nvPr/>
        </p:nvPicPr>
        <p:blipFill>
          <a:blip r:embed="rId9" cstate="print"/>
          <a:srcRect l="19519" r="14974"/>
          <a:stretch>
            <a:fillRect/>
          </a:stretch>
        </p:blipFill>
        <p:spPr bwMode="auto">
          <a:xfrm>
            <a:off x="2990950" y="3564123"/>
            <a:ext cx="1287062" cy="216197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2" name="Textfeld 41"/>
          <p:cNvSpPr txBox="1"/>
          <p:nvPr/>
        </p:nvSpPr>
        <p:spPr>
          <a:xfrm>
            <a:off x="3096660" y="3228057"/>
            <a:ext cx="1074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Triticale</a:t>
            </a:r>
            <a:endParaRPr lang="de-DE" sz="2000" dirty="0"/>
          </a:p>
        </p:txBody>
      </p:sp>
      <p:sp>
        <p:nvSpPr>
          <p:cNvPr id="43" name="Textfeld 42"/>
          <p:cNvSpPr txBox="1"/>
          <p:nvPr/>
        </p:nvSpPr>
        <p:spPr>
          <a:xfrm>
            <a:off x="4400276" y="322548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Soybean</a:t>
            </a:r>
            <a:endParaRPr lang="de-DE" sz="2000" dirty="0"/>
          </a:p>
        </p:txBody>
      </p:sp>
      <p:pic>
        <p:nvPicPr>
          <p:cNvPr id="46" name="Grafik 45" descr="roggen01-full.jpg"/>
          <p:cNvPicPr>
            <a:picLocks noChangeAspect="1"/>
          </p:cNvPicPr>
          <p:nvPr/>
        </p:nvPicPr>
        <p:blipFill>
          <a:blip r:embed="rId10" cstate="print"/>
          <a:srcRect l="5202" t="5208" r="24614" b="7291"/>
          <a:stretch>
            <a:fillRect/>
          </a:stretch>
        </p:blipFill>
        <p:spPr>
          <a:xfrm>
            <a:off x="1796843" y="3571277"/>
            <a:ext cx="1209678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7" name="Textfeld 46"/>
          <p:cNvSpPr txBox="1"/>
          <p:nvPr/>
        </p:nvSpPr>
        <p:spPr>
          <a:xfrm>
            <a:off x="2079582" y="324951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Rye</a:t>
            </a:r>
            <a:endParaRPr lang="de-DE" sz="2000" dirty="0"/>
          </a:p>
        </p:txBody>
      </p:sp>
      <p:pic>
        <p:nvPicPr>
          <p:cNvPr id="54" name="Grafik 53" descr="Sonnenblume.jpg"/>
          <p:cNvPicPr>
            <a:picLocks noChangeAspect="1"/>
          </p:cNvPicPr>
          <p:nvPr/>
        </p:nvPicPr>
        <p:blipFill>
          <a:blip r:embed="rId11" cstate="print"/>
          <a:srcRect l="29189" r="12162"/>
          <a:stretch>
            <a:fillRect/>
          </a:stretch>
        </p:blipFill>
        <p:spPr>
          <a:xfrm>
            <a:off x="5720675" y="3564123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5" name="Textfeld 54"/>
          <p:cNvSpPr txBox="1"/>
          <p:nvPr/>
        </p:nvSpPr>
        <p:spPr>
          <a:xfrm>
            <a:off x="5796599" y="324235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Sunflower</a:t>
            </a:r>
            <a:endParaRPr lang="de-DE" sz="2000" dirty="0"/>
          </a:p>
        </p:txBody>
      </p:sp>
      <p:sp>
        <p:nvSpPr>
          <p:cNvPr id="58" name="Textfeld 57"/>
          <p:cNvSpPr txBox="1"/>
          <p:nvPr/>
        </p:nvSpPr>
        <p:spPr>
          <a:xfrm>
            <a:off x="1578968" y="5805264"/>
            <a:ext cx="6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rgbClr val="339933"/>
                </a:solidFill>
              </a:rPr>
              <a:t>LSA </a:t>
            </a:r>
            <a:r>
              <a:rPr lang="de-DE" sz="2400" b="1" dirty="0" err="1" smtClean="0">
                <a:solidFill>
                  <a:srgbClr val="339933"/>
                </a:solidFill>
              </a:rPr>
              <a:t>has</a:t>
            </a:r>
            <a:r>
              <a:rPr lang="de-DE" sz="2400" b="1" dirty="0" smtClean="0">
                <a:solidFill>
                  <a:srgbClr val="339933"/>
                </a:solidFill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</a:rPr>
              <a:t>competitive</a:t>
            </a:r>
            <a:r>
              <a:rPr lang="de-DE" sz="2400" b="1" dirty="0" smtClean="0">
                <a:solidFill>
                  <a:srgbClr val="339933"/>
                </a:solidFill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</a:rPr>
              <a:t>breeding</a:t>
            </a:r>
            <a:r>
              <a:rPr lang="de-DE" sz="2400" b="1" dirty="0" smtClean="0">
                <a:solidFill>
                  <a:srgbClr val="339933"/>
                </a:solidFill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</a:rPr>
              <a:t>programs</a:t>
            </a:r>
            <a:endParaRPr lang="de-DE" sz="2400" b="1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: Hybrid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seed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</a:t>
            </a:r>
            <a:r>
              <a:rPr lang="de-DE" sz="2000" dirty="0" smtClean="0">
                <a:solidFill>
                  <a:schemeClr val="tx1"/>
                </a:solidFill>
              </a:rPr>
              <a:t>0.2</a:t>
            </a:r>
            <a:r>
              <a:rPr lang="de-DE" sz="2000" dirty="0" smtClean="0"/>
              <a:t>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0.3,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VSCA=VCSCA,</a:t>
            </a:r>
          </a:p>
          <a:p>
            <a:r>
              <a:rPr lang="de-DE" sz="2000" dirty="0" smtClean="0"/>
              <a:t> 	cost.nursery </a:t>
            </a:r>
            <a:r>
              <a:rPr lang="de-DE" sz="2000" dirty="0"/>
              <a:t>= </a:t>
            </a:r>
            <a:r>
              <a:rPr lang="de-DE" sz="2000" dirty="0">
                <a:solidFill>
                  <a:schemeClr val="tx1"/>
                </a:solidFill>
              </a:rPr>
              <a:t>c(1</a:t>
            </a:r>
            <a:r>
              <a:rPr lang="de-DE" sz="2000" dirty="0" smtClean="0">
                <a:solidFill>
                  <a:schemeClr val="tx1"/>
                </a:solidFill>
              </a:rPr>
              <a:t>, 0.3</a:t>
            </a:r>
            <a:r>
              <a:rPr lang="de-DE" sz="2000" dirty="0"/>
              <a:t>),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</a:t>
            </a:r>
            <a:r>
              <a:rPr lang="de-DE" sz="2000" b="1" dirty="0" smtClean="0">
                <a:solidFill>
                  <a:srgbClr val="FF0000"/>
                </a:solidFill>
              </a:rPr>
              <a:t>4</a:t>
            </a:r>
            <a:r>
              <a:rPr lang="de-DE" sz="2000" dirty="0" smtClean="0"/>
              <a:t>,</a:t>
            </a:r>
            <a:r>
              <a:rPr lang="de-DE" sz="2000" b="1" dirty="0" smtClean="0">
                <a:solidFill>
                  <a:srgbClr val="FF0000"/>
                </a:solidFill>
              </a:rPr>
              <a:t>4</a:t>
            </a:r>
            <a:r>
              <a:rPr lang="de-DE" sz="2000" dirty="0" smtClean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smtClean="0">
                <a:solidFill>
                  <a:schemeClr val="tx1"/>
                </a:solidFill>
              </a:rPr>
              <a:t>2</a:t>
            </a:r>
            <a:r>
              <a:rPr lang="de-DE" sz="2000" dirty="0" smtClean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dirty="0"/>
              <a:t>511, 10),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20,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L2grid=c(2,5,1</a:t>
            </a:r>
            <a:r>
              <a:rPr lang="de-DE" sz="2000" dirty="0"/>
              <a:t>), </a:t>
            </a:r>
            <a:r>
              <a:rPr lang="de-DE" sz="2000" dirty="0" smtClean="0"/>
              <a:t>L3grid=c(1,5,1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T2grid=c(1,1,1</a:t>
            </a:r>
            <a:r>
              <a:rPr lang="de-DE" sz="2000" dirty="0"/>
              <a:t>), </a:t>
            </a:r>
            <a:r>
              <a:rPr lang="de-DE" sz="2000" dirty="0" smtClean="0"/>
              <a:t>T3grid=c(1,5,1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R2=1</a:t>
            </a:r>
            <a:r>
              <a:rPr lang="de-DE" sz="2000" dirty="0"/>
              <a:t>, R3=1,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alg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err="1"/>
              <a:t>Miwa</a:t>
            </a:r>
            <a:r>
              <a:rPr lang="de-DE" sz="2000" dirty="0" smtClean="0"/>
              <a:t>(),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15816" y="244827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135322">
            <a:off x="3548866" y="3209896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131840" y="2420888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1983873">
            <a:off x="3120771" y="3905884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1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</a:t>
            </a:r>
            <a:r>
              <a:rPr lang="de-DE" sz="2000" dirty="0" smtClean="0">
                <a:solidFill>
                  <a:schemeClr val="tx1"/>
                </a:solidFill>
              </a:rPr>
              <a:t>0.2</a:t>
            </a:r>
            <a:r>
              <a:rPr lang="de-DE" sz="2000" dirty="0" smtClean="0"/>
              <a:t>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0.3,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VSCA=VCSCA,</a:t>
            </a:r>
          </a:p>
          <a:p>
            <a:r>
              <a:rPr lang="de-DE" sz="2000" dirty="0" smtClean="0"/>
              <a:t> 	cost.nursery </a:t>
            </a:r>
            <a:r>
              <a:rPr lang="de-DE" sz="2000" dirty="0"/>
              <a:t>= </a:t>
            </a:r>
            <a:r>
              <a:rPr lang="de-DE" sz="2000" dirty="0">
                <a:solidFill>
                  <a:schemeClr val="tx1"/>
                </a:solidFill>
              </a:rPr>
              <a:t>c(1</a:t>
            </a:r>
            <a:r>
              <a:rPr lang="de-DE" sz="2000" dirty="0" smtClean="0">
                <a:solidFill>
                  <a:schemeClr val="tx1"/>
                </a:solidFill>
              </a:rPr>
              <a:t>, 0.3</a:t>
            </a:r>
            <a:r>
              <a:rPr lang="de-DE" sz="2000" dirty="0"/>
              <a:t>),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</a:t>
            </a:r>
            <a:r>
              <a:rPr lang="de-DE" sz="2000" dirty="0" smtClean="0">
                <a:solidFill>
                  <a:schemeClr val="tx1"/>
                </a:solidFill>
              </a:rPr>
              <a:t>4,4</a:t>
            </a:r>
            <a:r>
              <a:rPr lang="de-DE" sz="2000" dirty="0" smtClean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smtClean="0">
                <a:solidFill>
                  <a:schemeClr val="tx1"/>
                </a:solidFill>
              </a:rPr>
              <a:t>2</a:t>
            </a:r>
            <a:r>
              <a:rPr lang="de-DE" sz="2000" dirty="0" smtClean="0"/>
              <a:t>,</a:t>
            </a:r>
            <a:r>
              <a:rPr lang="de-DE" sz="2000" b="1" dirty="0" smtClean="0">
                <a:solidFill>
                  <a:srgbClr val="FF0000"/>
                </a:solidFill>
              </a:rPr>
              <a:t>1</a:t>
            </a:r>
            <a:r>
              <a:rPr lang="de-DE" sz="2000" dirty="0" smtClean="0"/>
              <a:t>,1), 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rgbClr val="FF0000"/>
                </a:solidFill>
              </a:rPr>
              <a:t>N2grid </a:t>
            </a:r>
            <a:r>
              <a:rPr lang="de-DE" sz="2000" b="1" dirty="0">
                <a:solidFill>
                  <a:srgbClr val="FF0000"/>
                </a:solidFill>
              </a:rPr>
              <a:t>= </a:t>
            </a:r>
            <a:r>
              <a:rPr lang="de-DE" sz="2000" b="1" dirty="0" smtClean="0">
                <a:solidFill>
                  <a:srgbClr val="FF0000"/>
                </a:solidFill>
              </a:rPr>
              <a:t>c(</a:t>
            </a:r>
            <a:r>
              <a:rPr lang="de-DE" sz="2000" b="1" dirty="0" err="1" smtClean="0">
                <a:solidFill>
                  <a:srgbClr val="FF0000"/>
                </a:solidFill>
              </a:rPr>
              <a:t>Nf</a:t>
            </a:r>
            <a:r>
              <a:rPr lang="de-DE" sz="2000" b="1" dirty="0" smtClean="0">
                <a:solidFill>
                  <a:srgbClr val="FF0000"/>
                </a:solidFill>
              </a:rPr>
              <a:t>, </a:t>
            </a:r>
            <a:r>
              <a:rPr lang="de-DE" sz="2000" b="1" dirty="0">
                <a:solidFill>
                  <a:srgbClr val="FF0000"/>
                </a:solidFill>
              </a:rPr>
              <a:t>511, 10</a:t>
            </a:r>
            <a:r>
              <a:rPr lang="de-DE" sz="2000" dirty="0"/>
              <a:t>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20,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rgbClr val="FF0000"/>
                </a:solidFill>
              </a:rPr>
              <a:t>L2grid=c(2,5,1</a:t>
            </a:r>
            <a:r>
              <a:rPr lang="de-DE" sz="2000" dirty="0"/>
              <a:t>), </a:t>
            </a:r>
            <a:r>
              <a:rPr lang="de-DE" sz="2000" dirty="0" smtClean="0"/>
              <a:t>L3grid=c(1,5,1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rgbClr val="FF0000"/>
                </a:solidFill>
              </a:rPr>
              <a:t>T2grid=c(1,1,1</a:t>
            </a:r>
            <a:r>
              <a:rPr lang="de-DE" sz="2000" dirty="0"/>
              <a:t>), </a:t>
            </a:r>
            <a:r>
              <a:rPr lang="de-DE" sz="2000" dirty="0" smtClean="0"/>
              <a:t>T3grid=c(1,5,1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rgbClr val="FF0000"/>
                </a:solidFill>
              </a:rPr>
              <a:t>R2=1</a:t>
            </a:r>
            <a:r>
              <a:rPr lang="de-DE" sz="2000" dirty="0"/>
              <a:t>, R3=1,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alg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err="1"/>
              <a:t>Miwa</a:t>
            </a:r>
            <a:r>
              <a:rPr lang="de-DE" sz="2000" dirty="0" smtClean="0"/>
              <a:t>(),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043979" y="3391072"/>
            <a:ext cx="1079749" cy="1334072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489544">
            <a:off x="3122881" y="4076375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2837888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194783">
            <a:off x="3108699" y="3568553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1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2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</a:t>
            </a:r>
            <a:r>
              <a:rPr lang="de-DE" sz="2000" dirty="0" smtClean="0">
                <a:solidFill>
                  <a:schemeClr val="tx1"/>
                </a:solidFill>
              </a:rPr>
              <a:t>0.2</a:t>
            </a:r>
            <a:r>
              <a:rPr lang="de-DE" sz="2000" dirty="0" smtClean="0"/>
              <a:t>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0.3,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VSCA=VCSCA,</a:t>
            </a:r>
          </a:p>
          <a:p>
            <a:r>
              <a:rPr lang="de-DE" sz="2000" dirty="0" smtClean="0"/>
              <a:t> 	cost.nursery </a:t>
            </a:r>
            <a:r>
              <a:rPr lang="de-DE" sz="2000" dirty="0"/>
              <a:t>= </a:t>
            </a:r>
            <a:r>
              <a:rPr lang="de-DE" sz="2000" dirty="0">
                <a:solidFill>
                  <a:schemeClr val="tx1"/>
                </a:solidFill>
              </a:rPr>
              <a:t>c(1</a:t>
            </a:r>
            <a:r>
              <a:rPr lang="de-DE" sz="2000" dirty="0" smtClean="0">
                <a:solidFill>
                  <a:schemeClr val="tx1"/>
                </a:solidFill>
              </a:rPr>
              <a:t>, 0.3</a:t>
            </a:r>
            <a:r>
              <a:rPr lang="de-DE" sz="2000" dirty="0"/>
              <a:t>),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</a:t>
            </a:r>
            <a:r>
              <a:rPr lang="de-DE" sz="2000" dirty="0" smtClean="0">
                <a:solidFill>
                  <a:schemeClr val="tx1"/>
                </a:solidFill>
              </a:rPr>
              <a:t>4,4</a:t>
            </a:r>
            <a:r>
              <a:rPr lang="de-DE" sz="2000" dirty="0" smtClean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smtClean="0">
                <a:solidFill>
                  <a:schemeClr val="tx1"/>
                </a:solidFill>
              </a:rPr>
              <a:t>2</a:t>
            </a:r>
            <a:r>
              <a:rPr lang="de-DE" sz="2000" dirty="0" smtClean="0"/>
              <a:t>,</a:t>
            </a:r>
            <a:r>
              <a:rPr lang="de-DE" sz="2000" dirty="0" smtClean="0">
                <a:solidFill>
                  <a:schemeClr val="tx1"/>
                </a:solidFill>
              </a:rPr>
              <a:t>1</a:t>
            </a:r>
            <a:r>
              <a:rPr lang="de-DE" sz="2000" dirty="0" smtClean="0"/>
              <a:t>,</a:t>
            </a:r>
            <a:r>
              <a:rPr lang="de-DE" sz="2000" b="1" dirty="0" smtClean="0">
                <a:solidFill>
                  <a:srgbClr val="FF0000"/>
                </a:solidFill>
              </a:rPr>
              <a:t>1</a:t>
            </a:r>
            <a:r>
              <a:rPr lang="de-DE" sz="2000" dirty="0" smtClean="0"/>
              <a:t>), 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smtClean="0">
                <a:solidFill>
                  <a:schemeClr val="tx1"/>
                </a:solidFill>
              </a:rPr>
              <a:t>N2grid </a:t>
            </a:r>
            <a:r>
              <a:rPr lang="de-DE" sz="2000" dirty="0">
                <a:solidFill>
                  <a:schemeClr val="tx1"/>
                </a:solidFill>
              </a:rPr>
              <a:t>= </a:t>
            </a:r>
            <a:r>
              <a:rPr lang="de-DE" sz="2000" dirty="0" smtClean="0">
                <a:solidFill>
                  <a:schemeClr val="tx1"/>
                </a:solidFill>
              </a:rPr>
              <a:t>c(</a:t>
            </a:r>
            <a:r>
              <a:rPr lang="de-DE" sz="2000" dirty="0" err="1" smtClean="0">
                <a:solidFill>
                  <a:schemeClr val="tx1"/>
                </a:solidFill>
              </a:rPr>
              <a:t>Nf</a:t>
            </a:r>
            <a:r>
              <a:rPr lang="de-DE" sz="2000" dirty="0" smtClean="0">
                <a:solidFill>
                  <a:schemeClr val="tx1"/>
                </a:solidFill>
              </a:rPr>
              <a:t>, </a:t>
            </a:r>
            <a:r>
              <a:rPr lang="de-DE" sz="2000" dirty="0">
                <a:solidFill>
                  <a:schemeClr val="tx1"/>
                </a:solidFill>
              </a:rPr>
              <a:t>511, 10), </a:t>
            </a:r>
            <a:r>
              <a:rPr lang="de-DE" sz="2000" b="1" dirty="0">
                <a:solidFill>
                  <a:srgbClr val="FF0000"/>
                </a:solidFill>
              </a:rPr>
              <a:t>N3grid = </a:t>
            </a:r>
            <a:r>
              <a:rPr lang="de-DE" sz="2000" b="1" dirty="0" smtClean="0">
                <a:solidFill>
                  <a:srgbClr val="FF0000"/>
                </a:solidFill>
              </a:rPr>
              <a:t>c(</a:t>
            </a:r>
            <a:r>
              <a:rPr lang="de-DE" sz="2000" b="1" dirty="0" err="1" smtClean="0">
                <a:solidFill>
                  <a:srgbClr val="FF0000"/>
                </a:solidFill>
              </a:rPr>
              <a:t>Nf</a:t>
            </a:r>
            <a:r>
              <a:rPr lang="de-DE" sz="2000" b="1" dirty="0" smtClean="0">
                <a:solidFill>
                  <a:srgbClr val="FF0000"/>
                </a:solidFill>
              </a:rPr>
              <a:t>, 20, </a:t>
            </a:r>
            <a:r>
              <a:rPr lang="de-DE" sz="2000" b="1" dirty="0">
                <a:solidFill>
                  <a:srgbClr val="FF0000"/>
                </a:solidFill>
              </a:rPr>
              <a:t>1),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</a:t>
            </a:r>
            <a:r>
              <a:rPr lang="de-DE" sz="2000" dirty="0" smtClean="0">
                <a:solidFill>
                  <a:schemeClr val="tx1"/>
                </a:solidFill>
              </a:rPr>
              <a:t>	L2grid=c(2,5,1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b="1" dirty="0" smtClean="0">
                <a:solidFill>
                  <a:srgbClr val="FF0000"/>
                </a:solidFill>
              </a:rPr>
              <a:t>L3grid=c(1,5,1</a:t>
            </a:r>
            <a:r>
              <a:rPr lang="de-DE" sz="2000" b="1" dirty="0">
                <a:solidFill>
                  <a:srgbClr val="FF0000"/>
                </a:solidFill>
              </a:rPr>
              <a:t>)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</a:t>
            </a:r>
            <a:r>
              <a:rPr lang="de-DE" sz="2000" dirty="0" smtClean="0">
                <a:solidFill>
                  <a:schemeClr val="tx1"/>
                </a:solidFill>
              </a:rPr>
              <a:t>	T2grid=c(1,1,1),</a:t>
            </a:r>
            <a:r>
              <a:rPr lang="de-DE" sz="2000" b="1" dirty="0" smtClean="0">
                <a:solidFill>
                  <a:srgbClr val="FF0000"/>
                </a:solidFill>
              </a:rPr>
              <a:t> T3grid=c(1,5,1)</a:t>
            </a:r>
            <a:r>
              <a:rPr lang="de-DE" sz="2000" dirty="0" smtClean="0">
                <a:solidFill>
                  <a:schemeClr val="tx1"/>
                </a:solidFill>
              </a:rPr>
              <a:t>, </a:t>
            </a:r>
            <a:endParaRPr lang="de-DE" sz="2000" dirty="0">
              <a:solidFill>
                <a:schemeClr val="tx1"/>
              </a:solidFill>
            </a:endParaRPr>
          </a:p>
          <a:p>
            <a:r>
              <a:rPr lang="de-DE" sz="2000" dirty="0">
                <a:solidFill>
                  <a:schemeClr val="tx1"/>
                </a:solidFill>
              </a:rPr>
              <a:t>           </a:t>
            </a:r>
            <a:r>
              <a:rPr lang="de-DE" sz="2000" dirty="0" smtClean="0">
                <a:solidFill>
                  <a:schemeClr val="tx1"/>
                </a:solidFill>
              </a:rPr>
              <a:t>	R2=1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r>
              <a:rPr lang="de-DE" sz="2000" dirty="0" smtClean="0">
                <a:solidFill>
                  <a:schemeClr val="tx1"/>
                </a:solidFill>
              </a:rPr>
              <a:t>		</a:t>
            </a:r>
            <a:r>
              <a:rPr lang="de-DE" sz="2000" b="1" dirty="0" smtClean="0">
                <a:solidFill>
                  <a:srgbClr val="FF0000"/>
                </a:solidFill>
              </a:rPr>
              <a:t>R3=1</a:t>
            </a:r>
            <a:r>
              <a:rPr lang="de-DE" sz="2000" dirty="0"/>
              <a:t>, </a:t>
            </a:r>
            <a:endParaRPr lang="de-DE" sz="2000" dirty="0" smtClean="0"/>
          </a:p>
          <a:p>
            <a:r>
              <a:rPr lang="de-DE" sz="2000" dirty="0"/>
              <a:t>	</a:t>
            </a:r>
            <a:r>
              <a:rPr lang="de-DE" sz="2000" dirty="0" err="1" smtClean="0"/>
              <a:t>alg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err="1"/>
              <a:t>Miwa</a:t>
            </a:r>
            <a:r>
              <a:rPr lang="de-DE" sz="2000" dirty="0" smtClean="0"/>
              <a:t>(),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870975">
            <a:off x="4708056" y="4934439"/>
            <a:ext cx="2764127" cy="15947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3035380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927144">
            <a:off x="3075115" y="4247993"/>
            <a:ext cx="4591012" cy="149705"/>
          </a:xfrm>
          <a:prstGeom prst="rightArrow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4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into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world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3" r="13085"/>
          <a:stretch/>
        </p:blipFill>
        <p:spPr>
          <a:xfrm>
            <a:off x="3923928" y="844080"/>
            <a:ext cx="4824536" cy="3064790"/>
          </a:xfrm>
          <a:prstGeom prst="rect">
            <a:avLst/>
          </a:prstGeom>
        </p:spPr>
      </p:pic>
      <p:pic>
        <p:nvPicPr>
          <p:cNvPr id="7" name="Picture 7" descr="CIMG3235.JPG"/>
          <p:cNvPicPr>
            <a:picLocks noChangeAspect="1"/>
          </p:cNvPicPr>
          <p:nvPr/>
        </p:nvPicPr>
        <p:blipFill>
          <a:blip r:embed="rId4" cstate="print"/>
          <a:srcRect l="12200" r="9051" b="20469"/>
          <a:stretch>
            <a:fillRect/>
          </a:stretch>
        </p:blipFill>
        <p:spPr>
          <a:xfrm>
            <a:off x="323528" y="3916870"/>
            <a:ext cx="3528392" cy="237561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780" y="844080"/>
            <a:ext cx="3312368" cy="250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O:\_Gruppen\720\Weizen\Bilder\jan04Vorlesung\W I\W I 23neu.tif"/>
          <p:cNvPicPr>
            <a:picLocks noChangeAspect="1" noChangeArrowheads="1"/>
          </p:cNvPicPr>
          <p:nvPr/>
        </p:nvPicPr>
        <p:blipFill>
          <a:blip r:embed="rId6" cstate="print"/>
          <a:srcRect t="15386" b="23272"/>
          <a:stretch>
            <a:fillRect/>
          </a:stretch>
        </p:blipFill>
        <p:spPr bwMode="auto">
          <a:xfrm>
            <a:off x="3923983" y="4365104"/>
            <a:ext cx="4896489" cy="178336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1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</a:t>
            </a:r>
            <a:endParaRPr lang="de-DE" altLang="de-DE" sz="2400" dirty="0" smtClean="0"/>
          </a:p>
          <a:p>
            <a:pPr>
              <a:buFontTx/>
              <a:buChar char="•"/>
            </a:pP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Trait</a:t>
            </a:r>
            <a:r>
              <a:rPr lang="de-DE" altLang="de-DE" sz="2400" dirty="0" smtClean="0"/>
              <a:t>			</a:t>
            </a:r>
            <a:endParaRPr lang="de-DE" altLang="de-DE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</a:t>
            </a:r>
          </a:p>
          <a:p>
            <a:pPr>
              <a:buFontTx/>
              <a:buChar char="•"/>
            </a:pPr>
            <a:r>
              <a:rPr lang="de-DE" altLang="de-DE" sz="2400" dirty="0"/>
              <a:t> Scenario 		</a:t>
            </a:r>
            <a:endParaRPr lang="de-DE" altLang="de-DE" sz="2400" dirty="0" smtClean="0"/>
          </a:p>
          <a:p>
            <a:pPr>
              <a:buFontTx/>
              <a:buChar char="•"/>
            </a:pPr>
            <a:endParaRPr lang="de-DE" altLang="de-DE" sz="24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3. </a:t>
            </a:r>
            <a:r>
              <a:rPr lang="de-DE" altLang="de-DE" sz="24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Test </a:t>
            </a:r>
            <a:r>
              <a:rPr lang="de-DE" altLang="de-DE" sz="2400" dirty="0" err="1"/>
              <a:t>resources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256206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= </a:t>
            </a:r>
            <a:r>
              <a:rPr lang="de-DE" altLang="de-DE" sz="2400" dirty="0" err="1"/>
              <a:t>selection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gain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= </a:t>
            </a:r>
            <a:r>
              <a:rPr lang="de-DE" altLang="de-DE" sz="2400" dirty="0" err="1" smtClean="0"/>
              <a:t>grain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yield</a:t>
            </a:r>
            <a:r>
              <a:rPr lang="de-DE" altLang="de-DE" sz="2400" dirty="0" smtClean="0"/>
              <a:t> in </a:t>
            </a:r>
            <a:r>
              <a:rPr lang="de-DE" altLang="de-DE" sz="2400" dirty="0" err="1" smtClean="0"/>
              <a:t>wheat</a:t>
            </a:r>
            <a:endParaRPr lang="de-DE" altLang="de-DE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= </a:t>
            </a:r>
            <a:r>
              <a:rPr lang="de-DE" altLang="de-DE" sz="2400" dirty="0" smtClean="0"/>
              <a:t>PS </a:t>
            </a:r>
            <a:r>
              <a:rPr lang="de-DE" altLang="de-DE" sz="2400" dirty="0" err="1" smtClean="0"/>
              <a:t>standard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Scenario 		= </a:t>
            </a:r>
            <a:r>
              <a:rPr lang="de-DE" altLang="de-DE" sz="2400" dirty="0" err="1"/>
              <a:t>variance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components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budget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selected</a:t>
            </a:r>
            <a:endParaRPr lang="de-DE" altLang="de-DE" sz="2400" dirty="0"/>
          </a:p>
          <a:p>
            <a:r>
              <a:rPr lang="de-DE" altLang="de-DE" sz="2400" dirty="0"/>
              <a:t> 			   </a:t>
            </a:r>
            <a:r>
              <a:rPr lang="de-DE" altLang="de-DE" sz="2400" dirty="0" err="1"/>
              <a:t>fraction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technical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requirements</a:t>
            </a:r>
            <a:r>
              <a:rPr lang="de-DE" altLang="de-DE" sz="2400" dirty="0"/>
              <a:t>,...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>
                <a:solidFill>
                  <a:srgbClr val="009900"/>
                </a:solidFill>
              </a:rPr>
              <a:t>3. Optimization level</a:t>
            </a:r>
          </a:p>
          <a:p>
            <a:pPr>
              <a:buFontTx/>
              <a:buChar char="•"/>
            </a:pPr>
            <a:r>
              <a:rPr lang="de-DE" altLang="de-DE" sz="2400"/>
              <a:t> Test resources 	= number of test locations, testers, </a:t>
            </a:r>
          </a:p>
          <a:p>
            <a:r>
              <a:rPr lang="de-DE" altLang="de-DE" sz="2400"/>
              <a:t>		   	   replications, DH lines</a:t>
            </a:r>
          </a:p>
        </p:txBody>
      </p:sp>
    </p:spTree>
    <p:extLst>
      <p:ext uri="{BB962C8B-B14F-4D97-AF65-F5344CB8AC3E}">
        <p14:creationId xmlns:p14="http://schemas.microsoft.com/office/powerpoint/2010/main" val="308331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323528" y="0"/>
            <a:ext cx="8064896" cy="1052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Determining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opt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llocation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within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given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model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341438"/>
            <a:ext cx="2376487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>
                <a:solidFill>
                  <a:srgbClr val="009900"/>
                </a:solidFill>
              </a:rPr>
              <a:t>1. Basic level</a:t>
            </a:r>
          </a:p>
          <a:p>
            <a:pPr>
              <a:buFontTx/>
              <a:buChar char="•"/>
            </a:pPr>
            <a:r>
              <a:rPr lang="de-DE" altLang="de-DE" sz="2000"/>
              <a:t> Selection gain</a:t>
            </a:r>
          </a:p>
          <a:p>
            <a:pPr>
              <a:buFontTx/>
              <a:buChar char="•"/>
            </a:pPr>
            <a:r>
              <a:rPr lang="de-DE" altLang="de-DE" sz="2000"/>
              <a:t> Maize grain yield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27313" y="1341065"/>
            <a:ext cx="2376487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2. </a:t>
            </a:r>
            <a:r>
              <a:rPr lang="de-DE" altLang="de-DE" sz="20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PSstandard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Given</a:t>
            </a:r>
            <a:r>
              <a:rPr lang="de-DE" altLang="de-DE" sz="2000" b="1" dirty="0">
                <a:solidFill>
                  <a:srgbClr val="FF0000"/>
                </a:solidFill>
              </a:rPr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scenario</a:t>
            </a:r>
            <a:endParaRPr lang="de-DE" altLang="de-DE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76825" y="1341065"/>
            <a:ext cx="3815655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3. </a:t>
            </a:r>
            <a:r>
              <a:rPr lang="de-DE" altLang="de-DE" sz="20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r>
              <a:rPr lang="de-DE" altLang="de-DE" sz="2000" dirty="0" err="1"/>
              <a:t>specific</a:t>
            </a:r>
            <a:r>
              <a:rPr lang="de-DE" altLang="de-DE" sz="2000" dirty="0"/>
              <a:t> </a:t>
            </a:r>
            <a:r>
              <a:rPr lang="de-DE" altLang="de-DE" sz="2000" dirty="0" err="1"/>
              <a:t>allocation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 smtClean="0"/>
              <a:t>the</a:t>
            </a:r>
            <a:r>
              <a:rPr lang="de-DE" altLang="de-DE" sz="2000" dirty="0" smtClean="0"/>
              <a:t> </a:t>
            </a:r>
            <a:r>
              <a:rPr lang="de-DE" altLang="de-DE" sz="2000" dirty="0" err="1"/>
              <a:t>number</a:t>
            </a:r>
            <a:r>
              <a:rPr lang="de-DE" altLang="de-DE" sz="2000" dirty="0"/>
              <a:t> </a:t>
            </a:r>
            <a:endParaRPr lang="de-DE" altLang="de-DE" sz="2000" dirty="0" smtClean="0"/>
          </a:p>
          <a:p>
            <a:r>
              <a:rPr lang="de-DE" altLang="de-DE" sz="2000" dirty="0" err="1" smtClean="0"/>
              <a:t>of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testers</a:t>
            </a:r>
            <a:r>
              <a:rPr lang="de-DE" altLang="de-DE" sz="2000" dirty="0" smtClean="0"/>
              <a:t>, </a:t>
            </a:r>
            <a:r>
              <a:rPr lang="de-DE" altLang="de-DE" sz="2000" dirty="0" err="1" smtClean="0"/>
              <a:t>test</a:t>
            </a:r>
            <a:r>
              <a:rPr lang="de-DE" altLang="de-DE" sz="2000" dirty="0" smtClean="0"/>
              <a:t> </a:t>
            </a:r>
            <a:r>
              <a:rPr lang="de-DE" altLang="de-DE" sz="2000" dirty="0" err="1"/>
              <a:t>locations</a:t>
            </a:r>
            <a:r>
              <a:rPr lang="de-DE" altLang="de-DE" sz="2000" dirty="0"/>
              <a:t>, </a:t>
            </a:r>
            <a:endParaRPr lang="de-DE" altLang="de-DE" sz="2000" dirty="0" smtClean="0"/>
          </a:p>
          <a:p>
            <a:r>
              <a:rPr lang="de-DE" altLang="de-DE" sz="2000" dirty="0" smtClean="0"/>
              <a:t>DH </a:t>
            </a:r>
            <a:r>
              <a:rPr lang="de-DE" altLang="de-DE" sz="2000" dirty="0" err="1" smtClean="0"/>
              <a:t>lines</a:t>
            </a:r>
            <a:r>
              <a:rPr lang="de-DE" altLang="de-DE" sz="2000" dirty="0" smtClean="0"/>
              <a:t>, </a:t>
            </a:r>
            <a:r>
              <a:rPr lang="de-DE" altLang="de-DE" sz="2000" dirty="0" err="1" smtClean="0"/>
              <a:t>replications</a:t>
            </a:r>
            <a:endParaRPr lang="de-DE" altLang="de-DE" sz="200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9388" y="3573016"/>
            <a:ext cx="468064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AIM: Find </a:t>
            </a:r>
            <a:r>
              <a:rPr lang="de-DE" altLang="de-DE" sz="2400" b="1" dirty="0" err="1">
                <a:solidFill>
                  <a:srgbClr val="FF0000"/>
                </a:solidFill>
              </a:rPr>
              <a:t>the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maximizing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selection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gain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for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that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specific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def</a:t>
            </a:r>
            <a:r>
              <a:rPr lang="de-DE" altLang="de-DE" sz="2400" b="1" dirty="0">
                <a:solidFill>
                  <a:srgbClr val="FF0000"/>
                </a:solidFill>
              </a:rPr>
              <a:t>. </a:t>
            </a:r>
            <a:r>
              <a:rPr lang="de-DE" altLang="de-DE" sz="2400" b="1" dirty="0" err="1">
                <a:solidFill>
                  <a:srgbClr val="FF0000"/>
                </a:solidFill>
              </a:rPr>
              <a:t>of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level</a:t>
            </a:r>
            <a:r>
              <a:rPr lang="de-DE" altLang="de-DE" sz="2400" b="1" dirty="0">
                <a:solidFill>
                  <a:srgbClr val="FF0000"/>
                </a:solidFill>
              </a:rPr>
              <a:t>  1 </a:t>
            </a:r>
            <a:r>
              <a:rPr lang="de-DE" altLang="de-DE" sz="2400" b="1" dirty="0" err="1">
                <a:solidFill>
                  <a:srgbClr val="FF0000"/>
                </a:solidFill>
              </a:rPr>
              <a:t>and</a:t>
            </a:r>
            <a:r>
              <a:rPr lang="de-DE" altLang="de-DE" sz="2400" b="1" dirty="0">
                <a:solidFill>
                  <a:srgbClr val="FF0000"/>
                </a:solidFill>
              </a:rPr>
              <a:t> 2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= </a:t>
            </a:r>
            <a:r>
              <a:rPr lang="de-DE" altLang="de-DE" sz="2400" b="1" dirty="0" err="1">
                <a:solidFill>
                  <a:srgbClr val="FF0000"/>
                </a:solidFill>
              </a:rPr>
              <a:t>optimum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724128" y="2996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876528" y="3149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028928" y="33017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81328" y="34541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6333728" y="36065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486128" y="3758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638528" y="3911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" name="Nach oben gebogener Pfeil 1"/>
          <p:cNvSpPr/>
          <p:nvPr/>
        </p:nvSpPr>
        <p:spPr>
          <a:xfrm rot="5400000">
            <a:off x="4974329" y="3039241"/>
            <a:ext cx="864096" cy="491485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 rot="10800000">
            <a:off x="4644008" y="4320129"/>
            <a:ext cx="1689720" cy="368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93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markers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1475656" y="908050"/>
            <a:ext cx="5400600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Nothing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else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than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indirect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971600" y="2204864"/>
            <a:ext cx="7200800" cy="23083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ym typeface="Wingdings" panose="05000000000000000000" pitchFamily="2" charset="2"/>
              </a:rPr>
              <a:t>0 &lt; </a:t>
            </a:r>
            <a:r>
              <a:rPr lang="el-GR" sz="2400" dirty="0">
                <a:sym typeface="Wingdings" panose="05000000000000000000" pitchFamily="2" charset="2"/>
              </a:rPr>
              <a:t>ρ</a:t>
            </a:r>
            <a:r>
              <a:rPr lang="de-DE" sz="2400" dirty="0" smtClean="0">
                <a:sym typeface="Wingdings" panose="05000000000000000000" pitchFamily="2" charset="2"/>
              </a:rPr>
              <a:t> &lt; 1: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is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only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increased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if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use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of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test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criteria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enables</a:t>
            </a:r>
            <a:endParaRPr lang="de-DE" sz="24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i  </a:t>
            </a:r>
            <a:r>
              <a:rPr lang="de-DE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high </a:t>
            </a:r>
            <a:r>
              <a:rPr lang="de-DE" sz="24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throughput</a:t>
            </a:r>
            <a:r>
              <a:rPr lang="de-DE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: N</a:t>
            </a:r>
            <a:r>
              <a:rPr lang="de-DE" sz="2400" b="1" baseline="-25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de-DE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h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el-GR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σ</a:t>
            </a:r>
            <a:r>
              <a:rPr lang="de-DE" sz="2400" b="1" baseline="-25000" dirty="0" smtClean="0">
                <a:solidFill>
                  <a:srgbClr val="339933"/>
                </a:solidFill>
                <a:sym typeface="Wingdings" panose="05000000000000000000" pitchFamily="2" charset="2"/>
              </a:rPr>
              <a:t>y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Decrease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Y  </a:t>
            </a:r>
            <a:r>
              <a:rPr lang="de-DE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fast </a:t>
            </a:r>
            <a:r>
              <a:rPr lang="de-DE" sz="24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recycling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type m:val="lin"/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2" descr="U:\IPK\Vortraege\Paris-Hybrid-Breeding\G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2908" cy="46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03848" y="6453336"/>
            <a:ext cx="24897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Zhao et al. 2015 </a:t>
            </a:r>
            <a:endParaRPr lang="de-DE" sz="1600" dirty="0">
              <a:latin typeface="+mn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99592" y="1585111"/>
            <a:ext cx="7632848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 smtClean="0"/>
              <a:t>We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assume</a:t>
            </a:r>
            <a:r>
              <a:rPr lang="de-DE" sz="2400" b="1" dirty="0" smtClean="0"/>
              <a:t>, </a:t>
            </a:r>
            <a:r>
              <a:rPr lang="de-DE" sz="2400" b="1" dirty="0" err="1" smtClean="0"/>
              <a:t>that</a:t>
            </a:r>
            <a:r>
              <a:rPr lang="de-DE" sz="2400" b="1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 smtClean="0"/>
              <a:t>prediction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models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have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been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developed</a:t>
            </a:r>
            <a:r>
              <a:rPr lang="de-DE" sz="2400" b="1" dirty="0" smtClean="0"/>
              <a:t> in </a:t>
            </a:r>
            <a:r>
              <a:rPr lang="de-DE" sz="2400" b="1" dirty="0" err="1" smtClean="0"/>
              <a:t>previous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projects</a:t>
            </a:r>
            <a:r>
              <a:rPr lang="de-DE" sz="2400" b="1" dirty="0" smtClean="0"/>
              <a:t> </a:t>
            </a:r>
            <a:r>
              <a:rPr lang="de-DE" sz="2400" b="1" dirty="0" smtClean="0">
                <a:sym typeface="Wingdings" panose="05000000000000000000" pitchFamily="2" charset="2"/>
              </a:rPr>
              <a:t> </a:t>
            </a:r>
            <a:r>
              <a:rPr lang="de-DE" sz="2400" b="1" dirty="0" err="1" smtClean="0">
                <a:sym typeface="Wingdings" panose="05000000000000000000" pitchFamily="2" charset="2"/>
              </a:rPr>
              <a:t>no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budget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required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for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it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now</a:t>
            </a:r>
            <a:r>
              <a:rPr lang="de-DE" sz="2400" b="1" dirty="0" smtClean="0">
                <a:sym typeface="Wingdings" panose="05000000000000000000" pitchFamily="2" charset="2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 smtClean="0">
                <a:sym typeface="Wingdings" panose="05000000000000000000" pitchFamily="2" charset="2"/>
              </a:rPr>
              <a:t>Retraining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of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the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model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is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done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with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routine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field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trials</a:t>
            </a:r>
            <a:r>
              <a:rPr lang="de-DE" sz="2400" b="1" dirty="0" smtClean="0">
                <a:sym typeface="Wingdings" panose="05000000000000000000" pitchFamily="2" charset="2"/>
              </a:rPr>
              <a:t>  </a:t>
            </a:r>
            <a:r>
              <a:rPr lang="de-DE" sz="2400" b="1" dirty="0" err="1" smtClean="0">
                <a:sym typeface="Wingdings" panose="05000000000000000000" pitchFamily="2" charset="2"/>
              </a:rPr>
              <a:t>no</a:t>
            </a:r>
            <a:r>
              <a:rPr lang="de-DE" sz="2400" b="1" dirty="0" smtClean="0">
                <a:sym typeface="Wingdings" panose="05000000000000000000" pitchFamily="2" charset="2"/>
              </a:rPr>
              <a:t> additional </a:t>
            </a:r>
            <a:r>
              <a:rPr lang="de-DE" sz="2400" b="1" dirty="0" err="1" smtClean="0">
                <a:sym typeface="Wingdings" panose="05000000000000000000" pitchFamily="2" charset="2"/>
              </a:rPr>
              <a:t>budget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required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for</a:t>
            </a:r>
            <a:r>
              <a:rPr lang="de-DE" sz="2400" b="1" dirty="0" smtClean="0">
                <a:sym typeface="Wingdings" panose="05000000000000000000" pitchFamily="2" charset="2"/>
              </a:rPr>
              <a:t> </a:t>
            </a:r>
            <a:r>
              <a:rPr lang="de-DE" sz="2400" b="1" dirty="0" err="1" smtClean="0">
                <a:sym typeface="Wingdings" panose="05000000000000000000" pitchFamily="2" charset="2"/>
              </a:rPr>
              <a:t>it!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811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need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ability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039463"/>
              </p:ext>
            </p:extLst>
          </p:nvPr>
        </p:nvGraphicFramePr>
        <p:xfrm>
          <a:off x="0" y="908050"/>
          <a:ext cx="6336704" cy="393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𝑎𝑏𝑖𝑙𝑖𝑡𝑦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/>
          <p:cNvSpPr txBox="1"/>
          <p:nvPr/>
        </p:nvSpPr>
        <p:spPr>
          <a:xfrm>
            <a:off x="6239386" y="1022058"/>
            <a:ext cx="2758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Correlation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observed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predicted</a:t>
            </a:r>
            <a:r>
              <a:rPr lang="de-DE" sz="2000" dirty="0" smtClean="0"/>
              <a:t> </a:t>
            </a:r>
            <a:r>
              <a:rPr lang="de-DE" sz="2000" dirty="0" err="1" smtClean="0"/>
              <a:t>breeding</a:t>
            </a:r>
            <a:r>
              <a:rPr lang="de-DE" sz="2000" dirty="0" smtClean="0"/>
              <a:t> </a:t>
            </a:r>
            <a:r>
              <a:rPr lang="de-DE" sz="2000" dirty="0" err="1" smtClean="0"/>
              <a:t>value</a:t>
            </a:r>
            <a:r>
              <a:rPr lang="de-DE" sz="2000" dirty="0" smtClean="0"/>
              <a:t> = </a:t>
            </a:r>
            <a:r>
              <a:rPr lang="de-DE" sz="2000" dirty="0" err="1" smtClean="0"/>
              <a:t>prediction</a:t>
            </a:r>
            <a:r>
              <a:rPr lang="de-DE" sz="2000" dirty="0" smtClean="0"/>
              <a:t> </a:t>
            </a:r>
            <a:r>
              <a:rPr lang="de-DE" sz="2000" dirty="0" err="1" smtClean="0"/>
              <a:t>ability</a:t>
            </a:r>
            <a:r>
              <a:rPr lang="de-DE" sz="2000" dirty="0" smtClean="0"/>
              <a:t>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that‘s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what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need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for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our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simulations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378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764704"/>
            <a:ext cx="8807326" cy="5409207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Elite </a:t>
            </a:r>
            <a:r>
              <a:rPr lang="en-US" b="1" dirty="0" smtClean="0">
                <a:solidFill>
                  <a:srgbClr val="339933"/>
                </a:solidFill>
              </a:rPr>
              <a:t>breeding in rare wheat species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>
                <a:solidFill>
                  <a:srgbClr val="339933"/>
                </a:solidFill>
              </a:rPr>
              <a:t>Breeding programs in T. </a:t>
            </a:r>
            <a:r>
              <a:rPr lang="en-US" b="1" dirty="0" err="1" smtClean="0">
                <a:solidFill>
                  <a:srgbClr val="339933"/>
                </a:solidFill>
              </a:rPr>
              <a:t>aestivum</a:t>
            </a:r>
            <a:endParaRPr lang="en-US" b="1" dirty="0" smtClean="0">
              <a:solidFill>
                <a:srgbClr val="339933"/>
              </a:solidFill>
            </a:endParaRPr>
          </a:p>
          <a:p>
            <a:pPr lvl="1" eaLnBrk="1" hangingPunct="1"/>
            <a:r>
              <a:rPr lang="en-US" dirty="0" smtClean="0"/>
              <a:t>Pre-Breeding for grain yield: aim to deliver material to community for elite breeding starts</a:t>
            </a:r>
          </a:p>
          <a:p>
            <a:pPr marL="457200" lvl="1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b="1" dirty="0" smtClean="0">
                <a:solidFill>
                  <a:srgbClr val="339933"/>
                </a:solidFill>
              </a:rPr>
              <a:t>Research accompanying</a:t>
            </a:r>
            <a:r>
              <a:rPr lang="en-US" dirty="0" smtClean="0"/>
              <a:t> these efforts</a:t>
            </a:r>
          </a:p>
          <a:p>
            <a:pPr lvl="1" eaLnBrk="1" hangingPunct="1"/>
            <a:r>
              <a:rPr lang="en-US" dirty="0" smtClean="0"/>
              <a:t>Genetic architecture of regarded traits</a:t>
            </a:r>
          </a:p>
          <a:p>
            <a:pPr lvl="1" eaLnBrk="1" hangingPunct="1"/>
            <a:r>
              <a:rPr lang="de-DE" dirty="0" smtClean="0"/>
              <a:t>Special </a:t>
            </a:r>
            <a:r>
              <a:rPr lang="de-DE" dirty="0" err="1" smtClean="0"/>
              <a:t>quality</a:t>
            </a:r>
            <a:r>
              <a:rPr lang="de-DE" dirty="0" smtClean="0"/>
              <a:t> (</a:t>
            </a:r>
            <a:r>
              <a:rPr lang="de-DE" dirty="0" err="1" smtClean="0"/>
              <a:t>wheat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, </a:t>
            </a:r>
            <a:r>
              <a:rPr lang="de-DE" dirty="0" err="1" smtClean="0"/>
              <a:t>asparagine</a:t>
            </a:r>
            <a:r>
              <a:rPr lang="de-DE" dirty="0" smtClean="0"/>
              <a:t>, </a:t>
            </a:r>
            <a:r>
              <a:rPr lang="de-DE" dirty="0" err="1" smtClean="0"/>
              <a:t>aroma</a:t>
            </a:r>
            <a:r>
              <a:rPr lang="de-DE" dirty="0" smtClean="0"/>
              <a:t>…)</a:t>
            </a:r>
            <a:endParaRPr lang="en-US" dirty="0" smtClean="0"/>
          </a:p>
          <a:p>
            <a:pPr lvl="1" eaLnBrk="1" hangingPunct="1"/>
            <a:r>
              <a:rPr lang="en-US" dirty="0" smtClean="0"/>
              <a:t>Optimized breeding schemes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 -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aims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Modifications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4012" y="1113399"/>
            <a:ext cx="8435975" cy="4924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b="1" u="sng" kern="0" dirty="0" err="1" smtClean="0"/>
              <a:t>Besides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budget</a:t>
            </a:r>
            <a:r>
              <a:rPr lang="de-DE" altLang="de-DE" b="1" u="sng" kern="0" dirty="0" smtClean="0"/>
              <a:t>, </a:t>
            </a:r>
            <a:r>
              <a:rPr lang="de-DE" altLang="de-DE" b="1" u="sng" kern="0" dirty="0" err="1" smtClean="0"/>
              <a:t>variance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components</a:t>
            </a:r>
            <a:r>
              <a:rPr lang="de-DE" altLang="de-DE" b="1" u="sng" kern="0" dirty="0" smtClean="0"/>
              <a:t>, </a:t>
            </a:r>
            <a:r>
              <a:rPr lang="de-DE" altLang="de-DE" b="1" u="sng" kern="0" dirty="0" err="1" smtClean="0"/>
              <a:t>costs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for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line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production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and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phenotyping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we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need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further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data</a:t>
            </a:r>
            <a:r>
              <a:rPr lang="de-DE" altLang="de-DE" b="1" u="sng" kern="0" dirty="0" smtClean="0"/>
              <a:t>:</a:t>
            </a:r>
            <a:endParaRPr lang="de-DE" altLang="de-DE" sz="2000" u="sng" kern="0" dirty="0" smtClean="0"/>
          </a:p>
          <a:p>
            <a:pPr marL="914400" lvl="1" indent="-457200"/>
            <a:r>
              <a:rPr lang="de-DE" altLang="de-DE" kern="0" dirty="0" err="1" smtClean="0">
                <a:cs typeface="Arial" panose="020B0604020202020204" pitchFamily="34" charset="0"/>
              </a:rPr>
              <a:t>Correlation</a:t>
            </a:r>
            <a:r>
              <a:rPr lang="de-DE" altLang="de-DE" kern="0" dirty="0" smtClean="0">
                <a:cs typeface="Arial" panose="020B0604020202020204" pitchFamily="34" charset="0"/>
              </a:rPr>
              <a:t> GS </a:t>
            </a:r>
            <a:r>
              <a:rPr lang="de-DE" altLang="de-DE" kern="0" dirty="0" err="1" smtClean="0">
                <a:cs typeface="Arial" panose="020B0604020202020204" pitchFamily="34" charset="0"/>
              </a:rPr>
              <a:t>with</a:t>
            </a:r>
            <a:r>
              <a:rPr lang="de-DE" altLang="de-DE" kern="0" dirty="0" smtClean="0">
                <a:cs typeface="Arial" panose="020B0604020202020204" pitchFamily="34" charset="0"/>
              </a:rPr>
              <a:t> GCA:  </a:t>
            </a:r>
            <a:r>
              <a:rPr lang="el-GR" altLang="de-DE" kern="0" dirty="0" smtClean="0">
                <a:cs typeface="Arial" panose="020B0604020202020204" pitchFamily="34" charset="0"/>
              </a:rPr>
              <a:t>ρ</a:t>
            </a:r>
            <a:r>
              <a:rPr lang="de-DE" altLang="de-DE" kern="0" dirty="0" smtClean="0">
                <a:cs typeface="Arial" panose="020B0604020202020204" pitchFamily="34" charset="0"/>
              </a:rPr>
              <a:t>(GS, GCA)= 0.3 (</a:t>
            </a:r>
            <a:r>
              <a:rPr lang="de-DE" altLang="de-DE" kern="0" dirty="0" err="1" smtClean="0">
                <a:cs typeface="Arial" panose="020B0604020202020204" pitchFamily="34" charset="0"/>
              </a:rPr>
              <a:t>for</a:t>
            </a:r>
            <a:r>
              <a:rPr lang="de-DE" altLang="de-DE" kern="0" dirty="0" smtClean="0">
                <a:cs typeface="Arial" panose="020B0604020202020204" pitchFamily="34" charset="0"/>
              </a:rPr>
              <a:t> T0 </a:t>
            </a:r>
            <a:r>
              <a:rPr lang="de-DE" altLang="de-DE" kern="0" dirty="0" err="1" smtClean="0">
                <a:cs typeface="Arial" panose="020B0604020202020204" pitchFamily="34" charset="0"/>
              </a:rPr>
              <a:t>scenario</a:t>
            </a:r>
            <a:r>
              <a:rPr lang="de-DE" altLang="de-DE" kern="0" dirty="0" smtClean="0">
                <a:cs typeface="Arial" panose="020B0604020202020204" pitchFamily="34" charset="0"/>
              </a:rPr>
              <a:t>; Zhao et al. 2014)</a:t>
            </a:r>
            <a:r>
              <a:rPr lang="de-DE" altLang="de-DE" sz="2000" kern="0" dirty="0" smtClean="0"/>
              <a:t>	</a:t>
            </a:r>
          </a:p>
          <a:p>
            <a:pPr marL="914400" lvl="1" indent="-457200"/>
            <a:r>
              <a:rPr lang="de-DE" altLang="de-DE" kern="0" dirty="0" err="1" smtClean="0"/>
              <a:t>Costs</a:t>
            </a:r>
            <a:r>
              <a:rPr lang="de-DE" altLang="de-DE" kern="0" dirty="0" smtClean="0"/>
              <a:t> GS = high </a:t>
            </a:r>
            <a:r>
              <a:rPr lang="de-DE" altLang="de-DE" kern="0" dirty="0" err="1" smtClean="0"/>
              <a:t>density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genotyping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of</a:t>
            </a:r>
            <a:r>
              <a:rPr lang="de-DE" altLang="de-DE" kern="0" dirty="0" smtClean="0"/>
              <a:t> 1 </a:t>
            </a:r>
            <a:r>
              <a:rPr lang="de-DE" altLang="de-DE" kern="0" dirty="0" err="1" smtClean="0"/>
              <a:t>line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costs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as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much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as</a:t>
            </a:r>
            <a:r>
              <a:rPr lang="de-DE" altLang="de-DE" kern="0" dirty="0" smtClean="0"/>
              <a:t> 2 </a:t>
            </a:r>
            <a:r>
              <a:rPr lang="de-DE" altLang="de-DE" kern="0" dirty="0" err="1" smtClean="0"/>
              <a:t>field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plots</a:t>
            </a:r>
            <a:endParaRPr lang="de-DE" altLang="de-DE" kern="0" dirty="0" smtClean="0"/>
          </a:p>
          <a:p>
            <a:pPr marL="914400" lvl="1" indent="-457200"/>
            <a:endParaRPr lang="de-DE" altLang="de-DE" kern="0" dirty="0" smtClean="0"/>
          </a:p>
          <a:p>
            <a:pPr marL="914400" lvl="1" indent="-457200"/>
            <a:r>
              <a:rPr lang="de-DE" altLang="de-DE" kern="0" dirty="0" smtClean="0"/>
              <a:t>(</a:t>
            </a:r>
            <a:r>
              <a:rPr lang="de-DE" altLang="de-DE" kern="0" dirty="0" err="1" smtClean="0"/>
              <a:t>data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is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shown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for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wheat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with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framwork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based</a:t>
            </a:r>
            <a:r>
              <a:rPr lang="de-DE" altLang="de-DE" kern="0" dirty="0" smtClean="0"/>
              <a:t> on </a:t>
            </a:r>
            <a:r>
              <a:rPr lang="de-DE" altLang="de-DE" kern="0" dirty="0" err="1" smtClean="0"/>
              <a:t>papers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below</a:t>
            </a:r>
            <a:r>
              <a:rPr lang="de-DE" altLang="de-DE" kern="0" dirty="0" smtClean="0"/>
              <a:t>)</a:t>
            </a:r>
            <a:endParaRPr lang="de-DE" altLang="de-DE" kern="0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925" y="6416675"/>
            <a:ext cx="8640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de-DE" sz="1400" dirty="0"/>
              <a:t>Source: Longin et al. </a:t>
            </a:r>
            <a:r>
              <a:rPr lang="de-DE" altLang="de-DE" sz="1400" dirty="0" smtClean="0"/>
              <a:t>2016, </a:t>
            </a:r>
            <a:r>
              <a:rPr lang="de-DE" altLang="de-DE" sz="1400" dirty="0" err="1" smtClean="0"/>
              <a:t>Marulanda</a:t>
            </a:r>
            <a:r>
              <a:rPr lang="de-DE" altLang="de-DE" sz="1400" dirty="0" smtClean="0"/>
              <a:t> et al. 2016</a:t>
            </a: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2150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074281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36450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31458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494116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2852936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3622659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182857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918803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29" name="Textfeld 28"/>
          <p:cNvSpPr txBox="1"/>
          <p:nvPr/>
        </p:nvSpPr>
        <p:spPr>
          <a:xfrm>
            <a:off x="107504" y="568273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8, 9,…</a:t>
            </a:r>
            <a:endParaRPr lang="de-DE" sz="1600" b="1" u="sng" dirty="0"/>
          </a:p>
        </p:txBody>
      </p:sp>
      <p:sp>
        <p:nvSpPr>
          <p:cNvPr id="30" name="Textfeld 29"/>
          <p:cNvSpPr txBox="1"/>
          <p:nvPr/>
        </p:nvSpPr>
        <p:spPr>
          <a:xfrm>
            <a:off x="1331640" y="5744289"/>
            <a:ext cx="183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 smtClean="0"/>
              <a:t>Pre</a:t>
            </a:r>
            <a:r>
              <a:rPr lang="de-DE" sz="1200" b="1" dirty="0" smtClean="0"/>
              <a:t>-registration </a:t>
            </a:r>
            <a:r>
              <a:rPr lang="de-DE" sz="1200" b="1" dirty="0" err="1" smtClean="0"/>
              <a:t>trials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826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72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</a:t>
            </a:r>
            <a:r>
              <a:rPr lang="de-DE" sz="1800" b="1" dirty="0" err="1" smtClean="0"/>
              <a:t>S</a:t>
            </a:r>
            <a:r>
              <a:rPr lang="de-DE" sz="1800" b="1" baseline="-25000" dirty="0" err="1" smtClean="0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2581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GS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42324"/>
            <a:ext cx="6192688" cy="4364370"/>
          </a:xfrm>
          <a:prstGeom prst="rect">
            <a:avLst/>
          </a:prstGeom>
        </p:spPr>
      </p:pic>
      <p:sp>
        <p:nvSpPr>
          <p:cNvPr id="45" name="Rectangle 6"/>
          <p:cNvSpPr txBox="1">
            <a:spLocks noChangeArrowheads="1"/>
          </p:cNvSpPr>
          <p:nvPr/>
        </p:nvSpPr>
        <p:spPr bwMode="auto">
          <a:xfrm>
            <a:off x="1060695" y="5328731"/>
            <a:ext cx="6751665" cy="951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800" b="1" dirty="0" smtClean="0">
                <a:solidFill>
                  <a:srgbClr val="339933"/>
                </a:solidFill>
                <a:sym typeface="Monotype Sorts" pitchFamily="2" charset="2"/>
              </a:rPr>
              <a:t>The higher the prediction accuracy the larger is the advantage of GS schemes </a:t>
            </a:r>
          </a:p>
        </p:txBody>
      </p:sp>
      <p:sp>
        <p:nvSpPr>
          <p:cNvPr id="4" name="Pfeil nach oben und unten 3"/>
          <p:cNvSpPr/>
          <p:nvPr/>
        </p:nvSpPr>
        <p:spPr>
          <a:xfrm>
            <a:off x="3219617" y="3573016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059832" y="242088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>
                <a:solidFill>
                  <a:srgbClr val="FF0000"/>
                </a:solidFill>
              </a:rPr>
              <a:t>?</a:t>
            </a:r>
            <a:endParaRPr lang="de-DE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GS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</a:t>
            </a:r>
            <a:r>
              <a:rPr lang="de-DE" sz="1800" b="1" dirty="0" err="1" smtClean="0"/>
              <a:t>S</a:t>
            </a:r>
            <a:r>
              <a:rPr lang="de-DE" sz="1800" b="1" baseline="-25000" dirty="0" err="1" smtClean="0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GS</a:t>
            </a:r>
            <a:r>
              <a:rPr lang="de-DE" sz="1800" b="1" baseline="-25000" dirty="0" err="1" smtClean="0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GS</a:t>
            </a:r>
            <a:r>
              <a:rPr lang="de-DE" sz="1800" b="1" baseline="-25000" dirty="0" err="1" smtClean="0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9838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GS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6</a:t>
            </a:r>
            <a:endParaRPr lang="de-DE" sz="1600" b="1" u="sng" dirty="0"/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7</a:t>
            </a:r>
            <a:endParaRPr lang="de-DE" sz="1600" b="1" u="sng" dirty="0"/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</a:t>
            </a:r>
            <a:r>
              <a:rPr lang="de-DE" sz="1800" b="1" dirty="0" err="1" smtClean="0"/>
              <a:t>S</a:t>
            </a:r>
            <a:r>
              <a:rPr lang="de-DE" sz="1800" b="1" baseline="-25000" dirty="0" err="1" smtClean="0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GS</a:t>
            </a:r>
            <a:r>
              <a:rPr lang="de-DE" sz="1800" b="1" baseline="-25000" dirty="0" err="1" smtClean="0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 smtClean="0"/>
              <a:t>GS</a:t>
            </a:r>
            <a:r>
              <a:rPr lang="de-DE" sz="1800" b="1" baseline="-25000" dirty="0" err="1" smtClean="0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3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3</a:t>
            </a:r>
            <a:endParaRPr lang="de-DE" sz="1200" b="1" i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Hybrid </a:t>
            </a:r>
            <a:r>
              <a:rPr lang="de-DE" sz="1200" b="1" dirty="0" err="1" smtClean="0"/>
              <a:t>seed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prod</a:t>
            </a:r>
            <a:r>
              <a:rPr lang="de-DE" sz="1200" b="1" dirty="0" smtClean="0"/>
              <a:t>.</a:t>
            </a:r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T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1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r>
              <a:rPr lang="de-DE" sz="1200" b="1" dirty="0" smtClean="0"/>
              <a:t> - </a:t>
            </a:r>
            <a:r>
              <a:rPr lang="de-DE" sz="1200" b="1" dirty="0" err="1" smtClean="0"/>
              <a:t>multiplication</a:t>
            </a:r>
            <a:endParaRPr lang="de-DE" sz="1200" b="1" dirty="0"/>
          </a:p>
        </p:txBody>
      </p:sp>
      <p:sp>
        <p:nvSpPr>
          <p:cNvPr id="6" name="Pfeil nach rechts 5"/>
          <p:cNvSpPr/>
          <p:nvPr/>
        </p:nvSpPr>
        <p:spPr>
          <a:xfrm rot="19180663">
            <a:off x="4480768" y="4784427"/>
            <a:ext cx="342138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851048" y="4598904"/>
            <a:ext cx="2879974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4 </a:t>
            </a:r>
            <a:r>
              <a:rPr lang="de-DE" sz="2400" dirty="0" err="1" smtClean="0"/>
              <a:t>years</a:t>
            </a:r>
            <a:r>
              <a:rPr lang="de-DE" sz="2400" dirty="0" smtClean="0"/>
              <a:t> </a:t>
            </a:r>
            <a:r>
              <a:rPr lang="de-DE" sz="2400" dirty="0" err="1" smtClean="0"/>
              <a:t>faster</a:t>
            </a:r>
            <a:r>
              <a:rPr lang="de-DE" sz="2400" dirty="0" smtClean="0"/>
              <a:t> </a:t>
            </a: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schemes</a:t>
            </a:r>
            <a:r>
              <a:rPr lang="de-DE" sz="2400" dirty="0" smtClean="0"/>
              <a:t> </a:t>
            </a:r>
            <a:r>
              <a:rPr lang="de-DE" sz="2400" dirty="0" err="1" smtClean="0"/>
              <a:t>feasible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GS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01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76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95111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 smtClean="0">
                <a:sym typeface="Monotype Sorts" pitchFamily="2" charset="2"/>
              </a:rPr>
              <a:t>Genomic selection is promising for grain yield especially when </a:t>
            </a:r>
            <a:r>
              <a:rPr lang="en-US" sz="2400" b="1" dirty="0" smtClean="0">
                <a:solidFill>
                  <a:srgbClr val="FF0000"/>
                </a:solidFill>
                <a:sym typeface="Monotype Sorts" pitchFamily="2" charset="2"/>
              </a:rPr>
              <a:t>used to shorten breeding cycle length </a:t>
            </a:r>
          </a:p>
        </p:txBody>
      </p:sp>
    </p:spTree>
    <p:extLst>
      <p:ext uri="{BB962C8B-B14F-4D97-AF65-F5344CB8AC3E}">
        <p14:creationId xmlns:p14="http://schemas.microsoft.com/office/powerpoint/2010/main" val="19048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77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Longin et al. 2015 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 smtClean="0">
                <a:solidFill>
                  <a:schemeClr val="tx1"/>
                </a:solidFill>
                <a:sym typeface="Monotype Sorts" pitchFamily="2" charset="2"/>
              </a:rPr>
              <a:t>With recent GS accuracy breeding scheme </a:t>
            </a:r>
            <a:r>
              <a:rPr lang="en-US" sz="2400" b="1" dirty="0" smtClean="0">
                <a:solidFill>
                  <a:srgbClr val="339933"/>
                </a:solidFill>
                <a:sym typeface="Monotype Sorts" pitchFamily="2" charset="2"/>
              </a:rPr>
              <a:t>GS</a:t>
            </a:r>
            <a:r>
              <a:rPr lang="en-US" sz="2400" b="1" baseline="-25000" dirty="0" smtClean="0">
                <a:solidFill>
                  <a:srgbClr val="339933"/>
                </a:solidFill>
                <a:sym typeface="Monotype Sorts" pitchFamily="2" charset="2"/>
              </a:rPr>
              <a:t>rapid</a:t>
            </a:r>
            <a:r>
              <a:rPr lang="en-US" sz="2400" b="1" dirty="0" smtClean="0">
                <a:solidFill>
                  <a:schemeClr val="tx1"/>
                </a:solidFill>
                <a:sym typeface="Monotype Sorts" pitchFamily="2" charset="2"/>
              </a:rPr>
              <a:t> seems most promising: </a:t>
            </a:r>
            <a:r>
              <a:rPr lang="en-US" sz="2400" b="1" dirty="0" smtClean="0">
                <a:solidFill>
                  <a:srgbClr val="339933"/>
                </a:solidFill>
                <a:sym typeface="Monotype Sorts" pitchFamily="2" charset="2"/>
              </a:rPr>
              <a:t>+ 35% in annual selection gain </a:t>
            </a:r>
          </a:p>
        </p:txBody>
      </p:sp>
      <p:sp>
        <p:nvSpPr>
          <p:cNvPr id="9" name="Pfeil nach oben und unten 8"/>
          <p:cNvSpPr/>
          <p:nvPr/>
        </p:nvSpPr>
        <p:spPr>
          <a:xfrm>
            <a:off x="3275856" y="3717032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78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Generalisation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908050"/>
            <a:ext cx="7848872" cy="44651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err="1" smtClean="0"/>
              <a:t>We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state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that</a:t>
            </a:r>
            <a:r>
              <a:rPr lang="de-DE" altLang="de-DE" kern="0" dirty="0" smtClean="0"/>
              <a:t> a </a:t>
            </a:r>
            <a:r>
              <a:rPr lang="de-DE" altLang="de-DE" kern="0" dirty="0" err="1" smtClean="0"/>
              <a:t>breeding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scheme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using</a:t>
            </a:r>
            <a:r>
              <a:rPr lang="de-DE" altLang="de-DE" kern="0" dirty="0" smtClean="0"/>
              <a:t> GS, </a:t>
            </a:r>
            <a:r>
              <a:rPr lang="de-DE" altLang="de-DE" kern="0" dirty="0" err="1" smtClean="0"/>
              <a:t>namely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GSrapid</a:t>
            </a:r>
            <a:r>
              <a:rPr lang="de-DE" altLang="de-DE" kern="0" dirty="0" smtClean="0"/>
              <a:t>, </a:t>
            </a:r>
            <a:r>
              <a:rPr lang="de-DE" altLang="de-DE" kern="0" dirty="0" err="1" smtClean="0"/>
              <a:t>is</a:t>
            </a:r>
            <a:r>
              <a:rPr lang="de-DE" altLang="de-DE" kern="0" dirty="0" smtClean="0"/>
              <a:t> top </a:t>
            </a:r>
            <a:r>
              <a:rPr lang="de-DE" altLang="de-DE" kern="0" dirty="0" err="1" smtClean="0"/>
              <a:t>and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should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used</a:t>
            </a:r>
            <a:r>
              <a:rPr lang="de-DE" altLang="de-DE" kern="0" dirty="0" smtClean="0"/>
              <a:t>; but </a:t>
            </a:r>
            <a:r>
              <a:rPr lang="de-DE" altLang="de-DE" kern="0" dirty="0" err="1" smtClean="0"/>
              <a:t>is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it</a:t>
            </a:r>
            <a:r>
              <a:rPr lang="de-DE" altLang="de-DE" kern="0" dirty="0" smtClean="0"/>
              <a:t> also </a:t>
            </a:r>
            <a:r>
              <a:rPr lang="de-DE" altLang="de-DE" kern="0" dirty="0" err="1" smtClean="0"/>
              <a:t>the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truth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for</a:t>
            </a:r>
            <a:endParaRPr lang="de-DE" altLang="de-DE" kern="0" dirty="0" smtClean="0"/>
          </a:p>
          <a:p>
            <a:r>
              <a:rPr lang="de-DE" altLang="de-DE" kern="0" dirty="0" err="1" smtClean="0"/>
              <a:t>small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budgets</a:t>
            </a:r>
            <a:r>
              <a:rPr lang="de-DE" altLang="de-DE" kern="0" dirty="0" smtClean="0"/>
              <a:t> ?</a:t>
            </a:r>
          </a:p>
          <a:p>
            <a:r>
              <a:rPr lang="de-DE" altLang="de-DE" kern="0" dirty="0" smtClean="0"/>
              <a:t>different </a:t>
            </a:r>
            <a:r>
              <a:rPr lang="de-DE" altLang="de-DE" kern="0" dirty="0" err="1" smtClean="0"/>
              <a:t>variance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components</a:t>
            </a:r>
            <a:r>
              <a:rPr lang="de-DE" altLang="de-DE" kern="0" dirty="0" smtClean="0"/>
              <a:t> ?</a:t>
            </a:r>
          </a:p>
          <a:p>
            <a:r>
              <a:rPr lang="de-DE" altLang="de-DE" kern="0" dirty="0" err="1"/>
              <a:t>r</a:t>
            </a:r>
            <a:r>
              <a:rPr lang="de-DE" altLang="de-DE" kern="0" dirty="0" err="1" smtClean="0"/>
              <a:t>educed</a:t>
            </a:r>
            <a:r>
              <a:rPr lang="de-DE" altLang="de-DE" kern="0" dirty="0" smtClean="0"/>
              <a:t> hybrid </a:t>
            </a:r>
            <a:r>
              <a:rPr lang="de-DE" altLang="de-DE" kern="0" dirty="0" err="1" smtClean="0"/>
              <a:t>seed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production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costs</a:t>
            </a:r>
            <a:r>
              <a:rPr lang="de-DE" altLang="de-DE" kern="0" dirty="0" smtClean="0"/>
              <a:t> ?    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41062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79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Broad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advantage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i="1" dirty="0" err="1" smtClean="0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108718" cy="36717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23528" y="5259338"/>
            <a:ext cx="8568952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tx1"/>
                </a:solidFill>
              </a:rPr>
              <a:t>The use of GS in elite breeding is recommended for a broad range of scenarios; also for small breeding programs!</a:t>
            </a:r>
          </a:p>
        </p:txBody>
      </p:sp>
    </p:spTree>
    <p:extLst>
      <p:ext uri="{BB962C8B-B14F-4D97-AF65-F5344CB8AC3E}">
        <p14:creationId xmlns:p14="http://schemas.microsoft.com/office/powerpoint/2010/main" val="324836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900113"/>
            <a:ext cx="8807326" cy="5409207"/>
          </a:xfrm>
          <a:noFill/>
        </p:spPr>
        <p:txBody>
          <a:bodyPr/>
          <a:lstStyle/>
          <a:p>
            <a:pPr eaLnBrk="1" hangingPunct="1"/>
            <a:r>
              <a:rPr lang="en-US" sz="2800" dirty="0" smtClean="0"/>
              <a:t>1 scientist – Dr. F. </a:t>
            </a:r>
            <a:r>
              <a:rPr lang="en-US" sz="2800" dirty="0" err="1" smtClean="0"/>
              <a:t>Longin</a:t>
            </a:r>
            <a:endParaRPr lang="en-US" sz="2800" dirty="0" smtClean="0"/>
          </a:p>
          <a:p>
            <a:pPr eaLnBrk="1" hangingPunct="1"/>
            <a:r>
              <a:rPr lang="en-US" sz="2800" b="1" dirty="0" smtClean="0">
                <a:solidFill>
                  <a:srgbClr val="339933"/>
                </a:solidFill>
              </a:rPr>
              <a:t>6 technicians</a:t>
            </a:r>
          </a:p>
          <a:p>
            <a:pPr eaLnBrk="1" hangingPunct="1"/>
            <a:r>
              <a:rPr lang="en-US" sz="2800" dirty="0" smtClean="0"/>
              <a:t>1 </a:t>
            </a:r>
            <a:r>
              <a:rPr lang="en-US" sz="2800" dirty="0" err="1" smtClean="0"/>
              <a:t>PostDocs</a:t>
            </a:r>
            <a:r>
              <a:rPr lang="en-US" sz="2800" dirty="0" smtClean="0"/>
              <a:t>, 1 PhD, students…</a:t>
            </a:r>
          </a:p>
          <a:p>
            <a:pPr eaLnBrk="1" hangingPunct="1"/>
            <a:r>
              <a:rPr lang="en-US" sz="2800" dirty="0" smtClean="0"/>
              <a:t>~ </a:t>
            </a:r>
            <a:r>
              <a:rPr lang="en-US" sz="2800" dirty="0"/>
              <a:t>8</a:t>
            </a:r>
            <a:r>
              <a:rPr lang="en-US" sz="2800" dirty="0" smtClean="0"/>
              <a:t> ha of nurseries</a:t>
            </a:r>
          </a:p>
          <a:p>
            <a:pPr eaLnBrk="1" hangingPunct="1"/>
            <a:r>
              <a:rPr lang="en-US" sz="2800" dirty="0" smtClean="0"/>
              <a:t>&gt; 25 different field locations</a:t>
            </a:r>
          </a:p>
          <a:p>
            <a:pPr eaLnBrk="1" hangingPunct="1"/>
            <a:r>
              <a:rPr lang="en-US" sz="2800" dirty="0" smtClean="0"/>
              <a:t>Special nurseries for stress - </a:t>
            </a:r>
            <a:r>
              <a:rPr lang="en-US" sz="2800" b="1" dirty="0" smtClean="0">
                <a:solidFill>
                  <a:srgbClr val="339933"/>
                </a:solidFill>
              </a:rPr>
              <a:t>FHB</a:t>
            </a:r>
            <a:r>
              <a:rPr lang="en-US" sz="2800" dirty="0" smtClean="0"/>
              <a:t>, virus, frost </a:t>
            </a:r>
          </a:p>
          <a:p>
            <a:pPr eaLnBrk="1" hangingPunct="1"/>
            <a:r>
              <a:rPr lang="en-US" sz="2800" b="1" dirty="0" smtClean="0">
                <a:solidFill>
                  <a:srgbClr val="339933"/>
                </a:solidFill>
              </a:rPr>
              <a:t>Quality lab </a:t>
            </a:r>
            <a:r>
              <a:rPr lang="en-US" sz="2800" dirty="0" smtClean="0"/>
              <a:t>for b- value, </a:t>
            </a:r>
            <a:r>
              <a:rPr lang="en-US" sz="2800" dirty="0" err="1" smtClean="0"/>
              <a:t>sds</a:t>
            </a:r>
            <a:r>
              <a:rPr lang="en-US" sz="2800" dirty="0" smtClean="0"/>
              <a:t>, falling, GI, protein content, </a:t>
            </a:r>
            <a:r>
              <a:rPr lang="en-US" sz="2800" dirty="0" err="1" smtClean="0"/>
              <a:t>vitreousness</a:t>
            </a:r>
            <a:r>
              <a:rPr lang="en-US" sz="2800" dirty="0" smtClean="0"/>
              <a:t> and dark points</a:t>
            </a:r>
          </a:p>
          <a:p>
            <a:pPr eaLnBrk="1" hangingPunct="1"/>
            <a:r>
              <a:rPr lang="en-US" sz="2800" dirty="0" smtClean="0"/>
              <a:t>Machinery for threshing and </a:t>
            </a:r>
            <a:r>
              <a:rPr lang="en-US" sz="2800" dirty="0" err="1" smtClean="0"/>
              <a:t>dehulling</a:t>
            </a:r>
            <a:r>
              <a:rPr lang="en-US" sz="2800" dirty="0" smtClean="0"/>
              <a:t> </a:t>
            </a:r>
          </a:p>
          <a:p>
            <a:pPr marL="0" indent="0" eaLnBrk="1" hangingPunct="1">
              <a:buNone/>
            </a:pPr>
            <a:r>
              <a:rPr lang="en-US" sz="2800" u="sng" dirty="0">
                <a:solidFill>
                  <a:srgbClr val="0070C0"/>
                </a:solidFill>
              </a:rPr>
              <a:t>https://lsa-weizen.uni-hohenheim.de</a:t>
            </a:r>
            <a:r>
              <a:rPr lang="en-US" sz="2800" u="sng" dirty="0" smtClean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20482" name="Picture 2" descr="Arbeitsgruppe"/>
          <p:cNvPicPr>
            <a:picLocks noChangeAspect="1" noChangeArrowheads="1"/>
          </p:cNvPicPr>
          <p:nvPr/>
        </p:nvPicPr>
        <p:blipFill>
          <a:blip r:embed="rId3" cstate="print"/>
          <a:srcRect l="1213" t="21211" r="12635" b="1901"/>
          <a:stretch>
            <a:fillRect/>
          </a:stretch>
        </p:blipFill>
        <p:spPr bwMode="auto">
          <a:xfrm>
            <a:off x="5040560" y="908778"/>
            <a:ext cx="3995936" cy="2448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75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80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Think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about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….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83568" y="5101430"/>
            <a:ext cx="7601730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 smtClean="0"/>
              <a:t>Using </a:t>
            </a:r>
            <a:r>
              <a:rPr lang="en-US" sz="2400" b="1" dirty="0" err="1" smtClean="0"/>
              <a:t>GSrapid</a:t>
            </a:r>
            <a:r>
              <a:rPr lang="en-US" sz="2400" dirty="0" smtClean="0"/>
              <a:t> with a budget of 3.000 field plots has a 7.6 % higher annual selection gain than </a:t>
            </a:r>
            <a:r>
              <a:rPr lang="en-US" sz="2400" dirty="0" err="1" smtClean="0"/>
              <a:t>PSstandard</a:t>
            </a:r>
            <a:r>
              <a:rPr lang="en-US" sz="2400" dirty="0" smtClean="0"/>
              <a:t> with a budget of 10.000 field plots!</a:t>
            </a:r>
            <a:endParaRPr lang="en-US" sz="2400" dirty="0" smtClean="0">
              <a:solidFill>
                <a:srgbClr val="339933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928897"/>
            <a:ext cx="6689733" cy="4020957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 rot="10336931">
            <a:off x="2629491" y="2105594"/>
            <a:ext cx="282572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88024" y="1441219"/>
            <a:ext cx="1944216" cy="6480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/>
              <a:t>30 % </a:t>
            </a:r>
            <a:r>
              <a:rPr lang="de-DE" sz="2000" dirty="0" err="1" smtClean="0"/>
              <a:t>budget</a:t>
            </a:r>
            <a:r>
              <a:rPr lang="de-DE" sz="2000" dirty="0" smtClean="0"/>
              <a:t>!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186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Realization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9552" y="594928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05644" y="1217731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tx1"/>
                </a:solidFill>
              </a:rPr>
              <a:t>Budget</a:t>
            </a:r>
            <a:r>
              <a:rPr lang="de-DE" sz="2000" dirty="0" smtClean="0"/>
              <a:t> = 10000</a:t>
            </a:r>
            <a:endParaRPr lang="de-DE" sz="2000" dirty="0"/>
          </a:p>
          <a:p>
            <a:r>
              <a:rPr lang="de-DE" sz="2000" dirty="0" err="1" smtClean="0"/>
              <a:t>VCGCAandError</a:t>
            </a:r>
            <a:r>
              <a:rPr lang="de-DE" sz="2000" dirty="0" smtClean="0"/>
              <a:t> = c(5.7,5.19,0,0,24.37)</a:t>
            </a:r>
          </a:p>
          <a:p>
            <a:r>
              <a:rPr lang="de-DE" sz="2000" dirty="0" smtClean="0"/>
              <a:t>VCSCA = c(1.88,2.94,0,0</a:t>
            </a:r>
            <a:r>
              <a:rPr lang="de-DE" sz="2000" dirty="0"/>
              <a:t>)</a:t>
            </a:r>
          </a:p>
          <a:p>
            <a:endParaRPr lang="de-DE" sz="2000" b="1" dirty="0" smtClean="0"/>
          </a:p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</a:t>
            </a:r>
            <a:r>
              <a:rPr lang="de-DE" sz="2000" b="1" dirty="0" smtClean="0">
                <a:solidFill>
                  <a:srgbClr val="FF0000"/>
                </a:solidFill>
              </a:rPr>
              <a:t>0.3</a:t>
            </a:r>
            <a:r>
              <a:rPr lang="de-DE" sz="2000" dirty="0" smtClean="0"/>
              <a:t>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>
                <a:solidFill>
                  <a:schemeClr val="tx1"/>
                </a:solidFill>
              </a:rPr>
              <a:t>0.25</a:t>
            </a:r>
            <a:r>
              <a:rPr lang="de-DE" sz="2000" dirty="0" smtClean="0"/>
              <a:t>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VSCA=VCSCA</a:t>
            </a:r>
            <a:r>
              <a:rPr lang="de-DE" sz="2000" dirty="0"/>
              <a:t>, </a:t>
            </a:r>
            <a:r>
              <a:rPr lang="de-DE" sz="2000" dirty="0" smtClean="0"/>
              <a:t>	cost.nursery </a:t>
            </a:r>
            <a:r>
              <a:rPr lang="de-DE" sz="2000" dirty="0"/>
              <a:t>= c(</a:t>
            </a:r>
            <a:r>
              <a:rPr lang="de-DE" sz="2000" dirty="0">
                <a:solidFill>
                  <a:schemeClr val="tx1"/>
                </a:solidFill>
              </a:rPr>
              <a:t>1,0.3</a:t>
            </a:r>
            <a:r>
              <a:rPr lang="de-DE" sz="2000" dirty="0"/>
              <a:t>), 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smtClean="0">
                <a:solidFill>
                  <a:schemeClr val="tx1"/>
                </a:solidFill>
              </a:rPr>
              <a:t>0,4,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 smtClean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smtClean="0">
                <a:solidFill>
                  <a:schemeClr val="tx1"/>
                </a:solidFill>
              </a:rPr>
              <a:t>2,1,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 smtClean="0"/>
              <a:t>), t2free </a:t>
            </a:r>
            <a:r>
              <a:rPr lang="de-DE" sz="2000" dirty="0"/>
              <a:t>= T</a:t>
            </a:r>
            <a:r>
              <a:rPr lang="de-DE" sz="2000" dirty="0" smtClean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 smtClean="0">
                <a:solidFill>
                  <a:schemeClr val="tx1"/>
                </a:solidFill>
              </a:rPr>
              <a:t>Nf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</a:rPr>
              <a:t>= 5</a:t>
            </a:r>
            <a:r>
              <a:rPr lang="de-DE" sz="2000" dirty="0"/>
              <a:t>, Budget = Budget,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dirty="0"/>
              <a:t>511, 10),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</a:t>
            </a:r>
            <a:r>
              <a:rPr lang="de-DE" sz="2000" b="1" dirty="0">
                <a:solidFill>
                  <a:srgbClr val="FF0000"/>
                </a:solidFill>
              </a:rPr>
              <a:t>5</a:t>
            </a:r>
            <a:r>
              <a:rPr lang="de-DE" sz="2000" dirty="0" smtClean="0">
                <a:solidFill>
                  <a:schemeClr val="tx1"/>
                </a:solidFill>
              </a:rPr>
              <a:t>,</a:t>
            </a:r>
            <a:r>
              <a:rPr lang="de-DE" sz="2000" dirty="0" smtClean="0"/>
              <a:t> </a:t>
            </a:r>
            <a:r>
              <a:rPr lang="de-DE" sz="2000" dirty="0"/>
              <a:t>1),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L2grid=c(1,5,1</a:t>
            </a:r>
            <a:r>
              <a:rPr lang="de-DE" sz="2000" dirty="0"/>
              <a:t>), </a:t>
            </a:r>
            <a:r>
              <a:rPr lang="de-DE" sz="2000" dirty="0" smtClean="0"/>
              <a:t>L3grid=c(</a:t>
            </a:r>
            <a:r>
              <a:rPr lang="de-DE" sz="2000" b="1" dirty="0" smtClean="0">
                <a:solidFill>
                  <a:srgbClr val="FF0000"/>
                </a:solidFill>
              </a:rPr>
              <a:t>0,0,1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>
                <a:solidFill>
                  <a:schemeClr val="tx1"/>
                </a:solidFill>
              </a:rPr>
              <a:t>T2grid=c(1,3,1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  <a:r>
              <a:rPr lang="de-DE" sz="2000" dirty="0" smtClean="0">
                <a:solidFill>
                  <a:schemeClr val="tx1"/>
                </a:solidFill>
              </a:rPr>
              <a:t>T3grid=c(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b="1" dirty="0" smtClean="0">
                <a:solidFill>
                  <a:srgbClr val="FF0000"/>
                </a:solidFill>
              </a:rPr>
              <a:t>,0,1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R2=1</a:t>
            </a:r>
            <a:r>
              <a:rPr lang="de-DE" sz="2000" dirty="0"/>
              <a:t>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sp>
        <p:nvSpPr>
          <p:cNvPr id="9" name="Multiplizieren 8"/>
          <p:cNvSpPr/>
          <p:nvPr/>
        </p:nvSpPr>
        <p:spPr>
          <a:xfrm>
            <a:off x="7308304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308843" y="55902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Student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067944" y="2060848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0" b="1" dirty="0" smtClean="0"/>
              <a:t>?</a:t>
            </a:r>
            <a:endParaRPr lang="de-DE" sz="12000" b="1" dirty="0"/>
          </a:p>
        </p:txBody>
      </p:sp>
    </p:spTree>
    <p:extLst>
      <p:ext uri="{BB962C8B-B14F-4D97-AF65-F5344CB8AC3E}">
        <p14:creationId xmlns:p14="http://schemas.microsoft.com/office/powerpoint/2010/main" val="31955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232755" y="-132163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29090" y="2283290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 smtClean="0"/>
              <a:t>Nursery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with</a:t>
            </a:r>
            <a:r>
              <a:rPr lang="de-DE" sz="1200" b="1" dirty="0" smtClean="0"/>
              <a:t> </a:t>
            </a:r>
            <a:r>
              <a:rPr lang="de-DE" sz="1200" b="1" i="1" dirty="0" err="1" smtClean="0"/>
              <a:t>N</a:t>
            </a:r>
            <a:r>
              <a:rPr lang="de-DE" sz="1200" b="1" i="1" baseline="-25000" dirty="0" err="1" smtClean="0"/>
              <a:t>nurs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1</a:t>
            </a:r>
            <a:endParaRPr lang="de-DE" sz="1600" b="1" u="sng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2</a:t>
            </a:r>
            <a:endParaRPr lang="de-DE" sz="1600" b="1" u="sng" dirty="0"/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3</a:t>
            </a:r>
            <a:endParaRPr lang="de-DE" sz="1600" b="1" u="sng" dirty="0"/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4</a:t>
            </a:r>
            <a:endParaRPr lang="de-DE" sz="1600" b="1" u="sng" dirty="0"/>
          </a:p>
        </p:txBody>
      </p:sp>
      <p:sp>
        <p:nvSpPr>
          <p:cNvPr id="23" name="Textfeld 22"/>
          <p:cNvSpPr txBox="1"/>
          <p:nvPr/>
        </p:nvSpPr>
        <p:spPr>
          <a:xfrm>
            <a:off x="323528" y="4386590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 smtClean="0"/>
              <a:t>Year 5</a:t>
            </a:r>
            <a:endParaRPr lang="de-DE" sz="1600" b="1" u="sng" dirty="0"/>
          </a:p>
        </p:txBody>
      </p:sp>
      <p:sp>
        <p:nvSpPr>
          <p:cNvPr id="4" name="Abgerundetes Rechteck 3"/>
          <p:cNvSpPr/>
          <p:nvPr/>
        </p:nvSpPr>
        <p:spPr>
          <a:xfrm>
            <a:off x="1567560" y="3699151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i="1" dirty="0" smtClean="0"/>
              <a:t> *  L</a:t>
            </a:r>
            <a:r>
              <a:rPr lang="de-DE" sz="1200" b="1" i="1" baseline="-25000" dirty="0" smtClean="0"/>
              <a:t>1</a:t>
            </a:r>
            <a:endParaRPr lang="de-DE" sz="1200" b="1" i="1" baseline="-250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368439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2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2</a:t>
            </a:r>
            <a:endParaRPr lang="de-DE" sz="1200" b="1" i="1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PS</a:t>
            </a:r>
            <a:r>
              <a:rPr lang="de-DE" sz="1800" b="1" baseline="-25000" dirty="0" smtClean="0"/>
              <a:t>standard</a:t>
            </a:r>
            <a:endParaRPr lang="de-DE" sz="1800" b="1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3401100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/>
              <a:t>GS</a:t>
            </a:r>
            <a:r>
              <a:rPr lang="de-DE" sz="1800" b="1" baseline="-25000" dirty="0" smtClean="0"/>
              <a:t>rapid</a:t>
            </a:r>
            <a:endParaRPr lang="de-DE" sz="1800" b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3419872" y="2924944"/>
            <a:ext cx="1152128" cy="598148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tx1"/>
                </a:solidFill>
              </a:rPr>
              <a:t>Genomic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selection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i="1" dirty="0" smtClean="0">
                <a:solidFill>
                  <a:schemeClr val="tx1"/>
                </a:solidFill>
              </a:rPr>
              <a:t>N</a:t>
            </a:r>
            <a:r>
              <a:rPr lang="de-DE" sz="1200" i="1" baseline="-25000" dirty="0" smtClean="0">
                <a:solidFill>
                  <a:schemeClr val="tx1"/>
                </a:solidFill>
              </a:rPr>
              <a:t>GS</a:t>
            </a:r>
            <a:endParaRPr lang="de-DE" sz="1200" i="1" baseline="-25000" dirty="0">
              <a:solidFill>
                <a:schemeClr val="tx1"/>
              </a:solidFill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345333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P1 x P2, …</a:t>
            </a:r>
            <a:endParaRPr lang="de-DE" sz="12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334786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DH-</a:t>
            </a:r>
            <a:r>
              <a:rPr lang="de-DE" sz="1200" b="1" dirty="0" err="1" smtClean="0"/>
              <a:t>Production</a:t>
            </a:r>
            <a:endParaRPr lang="de-DE" sz="1200" b="1" dirty="0"/>
          </a:p>
        </p:txBody>
      </p:sp>
      <p:sp>
        <p:nvSpPr>
          <p:cNvPr id="67" name="Abgerundetes Rechteck 66"/>
          <p:cNvSpPr/>
          <p:nvPr/>
        </p:nvSpPr>
        <p:spPr>
          <a:xfrm>
            <a:off x="3470972" y="3678294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Field </a:t>
            </a:r>
            <a:r>
              <a:rPr lang="de-DE" sz="1200" b="1" dirty="0" err="1" smtClean="0"/>
              <a:t>test</a:t>
            </a:r>
            <a:endParaRPr lang="de-DE" sz="1200" b="1" dirty="0" smtClean="0"/>
          </a:p>
          <a:p>
            <a:pPr algn="ctr"/>
            <a:r>
              <a:rPr lang="de-DE" sz="1200" b="1" i="1" dirty="0" smtClean="0"/>
              <a:t>N</a:t>
            </a:r>
            <a:r>
              <a:rPr lang="de-DE" sz="1200" b="1" i="1" baseline="-25000" dirty="0" smtClean="0"/>
              <a:t>1</a:t>
            </a:r>
            <a:r>
              <a:rPr lang="de-DE" sz="1200" b="1" i="1" dirty="0" smtClean="0"/>
              <a:t> * L</a:t>
            </a:r>
            <a:r>
              <a:rPr lang="de-DE" sz="1200" b="1" i="1" baseline="-25000" dirty="0" smtClean="0"/>
              <a:t>1</a:t>
            </a:r>
            <a:endParaRPr lang="de-DE" sz="1200" b="1" i="1" baseline="-25000" dirty="0"/>
          </a:p>
        </p:txBody>
      </p:sp>
      <p:sp>
        <p:nvSpPr>
          <p:cNvPr id="6" name="Pfeil nach rechts 5"/>
          <p:cNvSpPr/>
          <p:nvPr/>
        </p:nvSpPr>
        <p:spPr>
          <a:xfrm rot="20021861">
            <a:off x="3548715" y="4385291"/>
            <a:ext cx="113004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788024" y="4263479"/>
            <a:ext cx="19442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1</a:t>
            </a:r>
            <a:r>
              <a:rPr lang="de-DE" sz="2400" dirty="0" smtClean="0"/>
              <a:t> </a:t>
            </a:r>
            <a:r>
              <a:rPr lang="de-DE" sz="2400" dirty="0" err="1" smtClean="0"/>
              <a:t>year</a:t>
            </a:r>
            <a:r>
              <a:rPr lang="de-DE" sz="2400" dirty="0" smtClean="0"/>
              <a:t> </a:t>
            </a:r>
            <a:r>
              <a:rPr lang="de-DE" sz="2400" dirty="0" err="1" smtClean="0"/>
              <a:t>faster</a:t>
            </a:r>
            <a:endParaRPr lang="de-DE" sz="2400" dirty="0"/>
          </a:p>
        </p:txBody>
      </p:sp>
      <p:sp>
        <p:nvSpPr>
          <p:cNvPr id="31" name="Textfeld 30"/>
          <p:cNvSpPr txBox="1"/>
          <p:nvPr/>
        </p:nvSpPr>
        <p:spPr>
          <a:xfrm>
            <a:off x="3347864" y="2276872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 smtClean="0"/>
              <a:t>Nursery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with</a:t>
            </a:r>
            <a:r>
              <a:rPr lang="de-DE" sz="1200" b="1" dirty="0" smtClean="0"/>
              <a:t> </a:t>
            </a:r>
            <a:r>
              <a:rPr lang="de-DE" sz="1200" b="1" i="1" dirty="0" err="1" smtClean="0"/>
              <a:t>N</a:t>
            </a:r>
            <a:r>
              <a:rPr lang="de-DE" sz="1200" b="1" i="1" baseline="-25000" dirty="0" err="1" smtClean="0"/>
              <a:t>nurs</a:t>
            </a:r>
            <a:r>
              <a:rPr lang="de-DE" sz="1200" b="1" dirty="0" smtClean="0"/>
              <a:t> DH </a:t>
            </a:r>
            <a:r>
              <a:rPr lang="de-DE" sz="1200" b="1" dirty="0" err="1" smtClean="0"/>
              <a:t>lines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3156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 smtClean="0">
                <a:cs typeface="Arial" panose="020B0604020202020204" pitchFamily="34" charset="0"/>
              </a:rPr>
              <a:t>Is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 smtClean="0">
                <a:cs typeface="Arial" panose="020B0604020202020204" pitchFamily="34" charset="0"/>
              </a:rPr>
              <a:t>also </a:t>
            </a:r>
            <a:r>
              <a:rPr lang="de-DE" altLang="de-DE" kern="0" dirty="0" err="1" smtClean="0">
                <a:cs typeface="Arial" panose="020B0604020202020204" pitchFamily="34" charset="0"/>
              </a:rPr>
              <a:t>for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line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breeding</a:t>
            </a:r>
            <a:r>
              <a:rPr lang="de-DE" altLang="de-DE" kern="0" dirty="0" smtClean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 smtClean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up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method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kern="0" dirty="0" err="1" smtClean="0"/>
              <a:t>worthwile</a:t>
            </a:r>
            <a:r>
              <a:rPr lang="de-DE" altLang="de-DE" kern="0" dirty="0" smtClean="0"/>
              <a:t> also </a:t>
            </a:r>
            <a:r>
              <a:rPr lang="de-DE" altLang="de-DE" kern="0" dirty="0" err="1" smtClean="0"/>
              <a:t>if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very</a:t>
            </a:r>
            <a:r>
              <a:rPr lang="de-DE" altLang="de-DE" kern="0" dirty="0" smtClean="0"/>
              <a:t> expensive?</a:t>
            </a:r>
            <a:endParaRPr lang="de-DE" altLang="de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 smtClean="0">
                <a:cs typeface="Arial" panose="020B0604020202020204" pitchFamily="34" charset="0"/>
              </a:rPr>
              <a:t>What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about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 smtClean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 smtClean="0"/>
              <a:t>	</a:t>
            </a:r>
            <a:endParaRPr lang="de-DE" alt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3921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 smtClean="0">
                <a:cs typeface="Arial" panose="020B0604020202020204" pitchFamily="34" charset="0"/>
              </a:rPr>
              <a:t>Is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 smtClean="0">
                <a:cs typeface="Arial" panose="020B0604020202020204" pitchFamily="34" charset="0"/>
              </a:rPr>
              <a:t>also </a:t>
            </a:r>
            <a:r>
              <a:rPr lang="de-DE" altLang="de-DE" kern="0" dirty="0" err="1" smtClean="0">
                <a:cs typeface="Arial" panose="020B0604020202020204" pitchFamily="34" charset="0"/>
              </a:rPr>
              <a:t>for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line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breeding</a:t>
            </a:r>
            <a:r>
              <a:rPr lang="de-DE" altLang="de-DE" kern="0" dirty="0" smtClean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 smtClean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up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method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kern="0" dirty="0" err="1" smtClean="0"/>
              <a:t>worthwile</a:t>
            </a:r>
            <a:r>
              <a:rPr lang="de-DE" altLang="de-DE" kern="0" dirty="0" smtClean="0"/>
              <a:t> also </a:t>
            </a:r>
            <a:r>
              <a:rPr lang="de-DE" altLang="de-DE" kern="0" dirty="0" err="1" smtClean="0"/>
              <a:t>if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very</a:t>
            </a:r>
            <a:r>
              <a:rPr lang="de-DE" altLang="de-DE" kern="0" dirty="0" smtClean="0"/>
              <a:t> expensive?</a:t>
            </a:r>
            <a:endParaRPr lang="de-DE" altLang="de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 smtClean="0">
                <a:cs typeface="Arial" panose="020B0604020202020204" pitchFamily="34" charset="0"/>
              </a:rPr>
              <a:t>What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kern="0" dirty="0" err="1" smtClean="0">
                <a:cs typeface="Arial" panose="020B0604020202020204" pitchFamily="34" charset="0"/>
              </a:rPr>
              <a:t>about</a:t>
            </a:r>
            <a:r>
              <a:rPr lang="de-DE" altLang="de-DE" kern="0" dirty="0" smtClean="0"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 smtClean="0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 smtClean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 smtClean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 smtClean="0"/>
              <a:t>	</a:t>
            </a:r>
            <a:endParaRPr lang="de-DE" altLang="de-DE" kern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u="sng" kern="0" dirty="0" err="1" smtClean="0"/>
              <a:t>Three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student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groups</a:t>
            </a:r>
            <a:endParaRPr lang="de-DE" altLang="de-DE" b="1" u="sng" kern="0" dirty="0" smtClean="0"/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 smtClean="0"/>
              <a:t>Optimize</a:t>
            </a:r>
            <a:r>
              <a:rPr lang="de-DE" altLang="de-DE" kern="0" dirty="0" smtClean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 smtClean="0"/>
              <a:t>classical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breeding</a:t>
            </a:r>
            <a:r>
              <a:rPr lang="de-DE" altLang="de-DE" kern="0" dirty="0" smtClean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 smtClean="0"/>
              <a:t>for</a:t>
            </a:r>
            <a:r>
              <a:rPr lang="de-DE" altLang="de-DE" kern="0" dirty="0" smtClean="0"/>
              <a:t> </a:t>
            </a:r>
            <a:r>
              <a:rPr lang="de-DE" altLang="de-DE" kern="0" dirty="0" smtClean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 smtClean="0">
                <a:solidFill>
                  <a:srgbClr val="339933"/>
                </a:solidFill>
              </a:rPr>
              <a:t>budgets</a:t>
            </a:r>
            <a:r>
              <a:rPr lang="de-DE" altLang="de-DE" kern="0" dirty="0" smtClean="0">
                <a:solidFill>
                  <a:srgbClr val="339933"/>
                </a:solidFill>
              </a:rPr>
              <a:t>, </a:t>
            </a:r>
            <a:r>
              <a:rPr lang="de-DE" altLang="de-DE" kern="0" dirty="0" err="1" smtClean="0">
                <a:solidFill>
                  <a:srgbClr val="339933"/>
                </a:solidFill>
              </a:rPr>
              <a:t>variance</a:t>
            </a:r>
            <a:r>
              <a:rPr lang="de-DE" altLang="de-DE" kern="0" dirty="0" smtClean="0">
                <a:solidFill>
                  <a:srgbClr val="339933"/>
                </a:solidFill>
              </a:rPr>
              <a:t> </a:t>
            </a:r>
            <a:r>
              <a:rPr lang="de-DE" altLang="de-DE" kern="0" dirty="0" err="1" smtClean="0">
                <a:solidFill>
                  <a:srgbClr val="339933"/>
                </a:solidFill>
              </a:rPr>
              <a:t>components</a:t>
            </a:r>
            <a:r>
              <a:rPr lang="de-DE" altLang="de-DE" kern="0" dirty="0" smtClean="0">
                <a:solidFill>
                  <a:srgbClr val="339933"/>
                </a:solidFill>
              </a:rPr>
              <a:t>, GS </a:t>
            </a:r>
            <a:r>
              <a:rPr lang="de-DE" altLang="de-DE" kern="0" dirty="0" err="1" smtClean="0">
                <a:solidFill>
                  <a:srgbClr val="339933"/>
                </a:solidFill>
              </a:rPr>
              <a:t>pred</a:t>
            </a:r>
            <a:r>
              <a:rPr lang="de-DE" altLang="de-DE" kern="0" dirty="0" smtClean="0">
                <a:solidFill>
                  <a:srgbClr val="339933"/>
                </a:solidFill>
              </a:rPr>
              <a:t>. </a:t>
            </a:r>
            <a:r>
              <a:rPr lang="de-DE" altLang="de-DE" kern="0" dirty="0" err="1">
                <a:solidFill>
                  <a:srgbClr val="339933"/>
                </a:solidFill>
              </a:rPr>
              <a:t>a</a:t>
            </a:r>
            <a:r>
              <a:rPr lang="de-DE" altLang="de-DE" kern="0" dirty="0" err="1" smtClean="0">
                <a:solidFill>
                  <a:srgbClr val="339933"/>
                </a:solidFill>
              </a:rPr>
              <a:t>bilities</a:t>
            </a:r>
            <a:endParaRPr lang="de-DE" altLang="de-DE" kern="0" dirty="0" smtClean="0">
              <a:solidFill>
                <a:srgbClr val="339933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 smtClean="0"/>
              <a:t>breeding</a:t>
            </a:r>
            <a:r>
              <a:rPr lang="de-DE" altLang="de-DE" kern="0" dirty="0" smtClean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 smtClean="0"/>
              <a:t>with</a:t>
            </a:r>
            <a:r>
              <a:rPr lang="de-DE" altLang="de-DE" kern="0" dirty="0" smtClean="0"/>
              <a:t> fast DH </a:t>
            </a:r>
            <a:r>
              <a:rPr lang="de-DE" altLang="de-DE" kern="0" dirty="0" err="1" smtClean="0"/>
              <a:t>for</a:t>
            </a:r>
            <a:r>
              <a:rPr lang="de-DE" altLang="de-DE" kern="0" dirty="0" smtClean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err="1">
                <a:solidFill>
                  <a:srgbClr val="339933"/>
                </a:solidFill>
              </a:rPr>
              <a:t>variance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components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smtClean="0">
                <a:solidFill>
                  <a:srgbClr val="339933"/>
                </a:solidFill>
              </a:rPr>
              <a:t>…</a:t>
            </a:r>
            <a:endParaRPr lang="de-DE" altLang="de-DE" kern="0" dirty="0">
              <a:solidFill>
                <a:srgbClr val="339933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 smtClean="0"/>
              <a:t>breeding</a:t>
            </a:r>
            <a:r>
              <a:rPr lang="de-DE" altLang="de-DE" kern="0" dirty="0" smtClean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smtClean="0"/>
              <a:t>in a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context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of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very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low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budgets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and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high GS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costs</a:t>
            </a:r>
            <a:endParaRPr lang="de-DE" altLang="de-DE" b="1" kern="0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Excel </a:t>
            </a:r>
            <a:r>
              <a:rPr lang="de-DE" sz="2400" b="1" u="sng" dirty="0" err="1" smtClean="0"/>
              <a:t>files</a:t>
            </a:r>
            <a:endParaRPr lang="de-DE" sz="2400" b="1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Breeding</a:t>
            </a:r>
            <a:r>
              <a:rPr lang="de-DE" sz="2400" dirty="0" smtClean="0"/>
              <a:t> </a:t>
            </a:r>
            <a:r>
              <a:rPr lang="de-DE" sz="2400" dirty="0" err="1" smtClean="0"/>
              <a:t>schemes</a:t>
            </a:r>
            <a:r>
              <a:rPr lang="de-DE" sz="2400" dirty="0" smtClean="0"/>
              <a:t> </a:t>
            </a:r>
            <a:r>
              <a:rPr lang="de-DE" sz="2400" dirty="0" err="1" smtClean="0"/>
              <a:t>defined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All </a:t>
            </a:r>
            <a:r>
              <a:rPr lang="de-DE" sz="2400" dirty="0" err="1" smtClean="0"/>
              <a:t>necessary</a:t>
            </a:r>
            <a:r>
              <a:rPr lang="de-DE" sz="2400" dirty="0" smtClean="0"/>
              <a:t> </a:t>
            </a:r>
            <a:r>
              <a:rPr lang="de-DE" sz="2400" dirty="0" err="1" smtClean="0"/>
              <a:t>input</a:t>
            </a:r>
            <a:r>
              <a:rPr lang="de-DE" sz="2400" dirty="0" smtClean="0"/>
              <a:t> </a:t>
            </a:r>
            <a:r>
              <a:rPr lang="de-DE" sz="2400" dirty="0" err="1" smtClean="0"/>
              <a:t>parameters</a:t>
            </a:r>
            <a:r>
              <a:rPr lang="de-DE" sz="2400" dirty="0"/>
              <a:t> </a:t>
            </a:r>
            <a:r>
              <a:rPr lang="de-DE" sz="2400" dirty="0" smtClean="0"/>
              <a:t>(</a:t>
            </a:r>
            <a:r>
              <a:rPr lang="de-DE" sz="2400" dirty="0" err="1" smtClean="0"/>
              <a:t>variance</a:t>
            </a:r>
            <a:r>
              <a:rPr lang="de-DE" sz="2400" dirty="0" smtClean="0"/>
              <a:t> </a:t>
            </a:r>
            <a:r>
              <a:rPr lang="de-DE" sz="2400" dirty="0" err="1" smtClean="0"/>
              <a:t>components</a:t>
            </a:r>
            <a:r>
              <a:rPr lang="de-DE" sz="2400" dirty="0" smtClean="0"/>
              <a:t>, </a:t>
            </a:r>
            <a:r>
              <a:rPr lang="de-DE" sz="2400" dirty="0" err="1" smtClean="0"/>
              <a:t>costs</a:t>
            </a:r>
            <a:r>
              <a:rPr lang="de-DE" sz="2400" dirty="0" smtClean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Just </a:t>
            </a:r>
            <a:r>
              <a:rPr lang="de-DE" sz="2400" dirty="0" err="1" smtClean="0"/>
              <a:t>let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package</a:t>
            </a:r>
            <a:r>
              <a:rPr lang="de-DE" sz="2400" dirty="0" smtClean="0"/>
              <a:t> </a:t>
            </a:r>
            <a:r>
              <a:rPr lang="de-DE" sz="2400" dirty="0" err="1" smtClean="0"/>
              <a:t>work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you</a:t>
            </a:r>
            <a:r>
              <a:rPr lang="de-DE" sz="2400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each</a:t>
            </a:r>
            <a:r>
              <a:rPr lang="de-DE" sz="2400" dirty="0" smtClean="0"/>
              <a:t> </a:t>
            </a:r>
            <a:r>
              <a:rPr lang="de-DE" sz="2400" dirty="0" err="1" smtClean="0"/>
              <a:t>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scenario</a:t>
            </a:r>
            <a:r>
              <a:rPr lang="de-DE" sz="2400" dirty="0" smtClean="0"/>
              <a:t>, </a:t>
            </a:r>
            <a:r>
              <a:rPr lang="de-DE" sz="2400" dirty="0" err="1" smtClean="0"/>
              <a:t>you</a:t>
            </a:r>
            <a:r>
              <a:rPr lang="de-DE" sz="2400" dirty="0" smtClean="0"/>
              <a:t> will </a:t>
            </a:r>
            <a:r>
              <a:rPr lang="de-DE" sz="2400" dirty="0" err="1" smtClean="0"/>
              <a:t>get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maximum</a:t>
            </a:r>
            <a:r>
              <a:rPr lang="de-DE" sz="2400" dirty="0" smtClean="0"/>
              <a:t>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 absolute </a:t>
            </a:r>
            <a:r>
              <a:rPr lang="de-DE" sz="2400" dirty="0" err="1" smtClean="0"/>
              <a:t>selection</a:t>
            </a:r>
            <a:r>
              <a:rPr lang="de-DE" sz="2400" dirty="0" smtClean="0"/>
              <a:t> </a:t>
            </a:r>
            <a:r>
              <a:rPr lang="de-DE" sz="2400" dirty="0" err="1" smtClean="0"/>
              <a:t>gain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allocation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resources</a:t>
            </a:r>
            <a:r>
              <a:rPr lang="de-DE" sz="2400" dirty="0" smtClean="0"/>
              <a:t> </a:t>
            </a:r>
            <a:r>
              <a:rPr lang="de-DE" sz="2400" dirty="0" smtClean="0">
                <a:sym typeface="Wingdings" panose="05000000000000000000" pitchFamily="2" charset="2"/>
              </a:rPr>
              <a:t> </a:t>
            </a:r>
            <a:r>
              <a:rPr lang="de-DE" sz="2400" dirty="0" err="1" smtClean="0">
                <a:sym typeface="Wingdings" panose="05000000000000000000" pitchFamily="2" charset="2"/>
              </a:rPr>
              <a:t>put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it</a:t>
            </a:r>
            <a:r>
              <a:rPr lang="de-DE" sz="2400" dirty="0" smtClean="0">
                <a:sym typeface="Wingdings" panose="05000000000000000000" pitchFamily="2" charset="2"/>
              </a:rPr>
              <a:t> all </a:t>
            </a:r>
            <a:r>
              <a:rPr lang="de-DE" sz="2400" dirty="0" err="1" smtClean="0">
                <a:sym typeface="Wingdings" panose="05000000000000000000" pitchFamily="2" charset="2"/>
              </a:rPr>
              <a:t>to</a:t>
            </a:r>
            <a:r>
              <a:rPr lang="de-DE" sz="2400" dirty="0" smtClean="0">
                <a:sym typeface="Wingdings" panose="05000000000000000000" pitchFamily="2" charset="2"/>
              </a:rPr>
              <a:t> an Excel </a:t>
            </a:r>
            <a:r>
              <a:rPr lang="de-DE" sz="2400" dirty="0" err="1" smtClean="0">
                <a:sym typeface="Wingdings" panose="05000000000000000000" pitchFamily="2" charset="2"/>
              </a:rPr>
              <a:t>table</a:t>
            </a:r>
            <a:endParaRPr lang="de-DE" sz="24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smtClean="0">
                <a:sym typeface="Wingdings" panose="05000000000000000000" pitchFamily="2" charset="2"/>
              </a:rPr>
              <a:t>Run </a:t>
            </a:r>
            <a:r>
              <a:rPr lang="de-DE" sz="2400" dirty="0" err="1" smtClean="0">
                <a:sym typeface="Wingdings" panose="05000000000000000000" pitchFamily="2" charset="2"/>
              </a:rPr>
              <a:t>next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scenario</a:t>
            </a:r>
            <a:endParaRPr lang="de-DE" sz="24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 smtClean="0">
                <a:sym typeface="Wingdings" panose="05000000000000000000" pitchFamily="2" charset="2"/>
              </a:rPr>
              <a:t>Finally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compare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results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and</a:t>
            </a:r>
            <a:r>
              <a:rPr lang="de-DE" sz="2400" dirty="0" smtClean="0">
                <a:sym typeface="Wingdings" panose="05000000000000000000" pitchFamily="2" charset="2"/>
              </a:rPr>
              <a:t> find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best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scheme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with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its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best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allocation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of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ressources</a:t>
            </a:r>
            <a:r>
              <a:rPr lang="de-DE" sz="2400" dirty="0" smtClean="0"/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realize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5947" b="4860"/>
          <a:stretch/>
        </p:blipFill>
        <p:spPr>
          <a:xfrm>
            <a:off x="323528" y="764704"/>
            <a:ext cx="79208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Budget = 10000</a:t>
            </a:r>
            <a:endParaRPr lang="de-DE" sz="2000" dirty="0"/>
          </a:p>
          <a:p>
            <a:r>
              <a:rPr lang="de-DE" sz="2000" dirty="0" err="1" smtClean="0"/>
              <a:t>VCGCAandError</a:t>
            </a:r>
            <a:r>
              <a:rPr lang="de-DE" sz="2000" dirty="0" smtClean="0"/>
              <a:t> = c(14.06,22.27,0,0,24.37)</a:t>
            </a:r>
          </a:p>
          <a:p>
            <a:r>
              <a:rPr lang="de-DE" sz="2000" dirty="0" smtClean="0"/>
              <a:t>VCSCA = c(</a:t>
            </a:r>
            <a:r>
              <a:rPr lang="de-DE" sz="2000" b="1" dirty="0" smtClean="0">
                <a:solidFill>
                  <a:srgbClr val="FF0000"/>
                </a:solidFill>
              </a:rPr>
              <a:t>0,0,0,0</a:t>
            </a:r>
            <a:r>
              <a:rPr lang="de-DE" sz="2000" dirty="0"/>
              <a:t>)</a:t>
            </a:r>
          </a:p>
          <a:p>
            <a:endParaRPr lang="de-DE" sz="2000" b="1" dirty="0" smtClean="0"/>
          </a:p>
          <a:p>
            <a:r>
              <a:rPr lang="de-DE" sz="2000" b="1" dirty="0" err="1" smtClean="0"/>
              <a:t>multistageoptimum.search</a:t>
            </a:r>
            <a:r>
              <a:rPr lang="de-DE" sz="2000" dirty="0" smtClean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maseff</a:t>
            </a:r>
            <a:r>
              <a:rPr lang="de-DE" sz="2000" dirty="0" smtClean="0"/>
              <a:t>=NA, </a:t>
            </a:r>
            <a:r>
              <a:rPr lang="de-DE" sz="2000" dirty="0" err="1" smtClean="0"/>
              <a:t>alpha.nursery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0.25, </a:t>
            </a:r>
            <a:endParaRPr lang="de-DE" sz="2000" dirty="0"/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VGCAandE</a:t>
            </a:r>
            <a:r>
              <a:rPr lang="de-DE" sz="2000" dirty="0" smtClean="0"/>
              <a:t>=</a:t>
            </a:r>
            <a:r>
              <a:rPr lang="de-DE" sz="2000" dirty="0" err="1" smtClean="0"/>
              <a:t>VCGCAandError</a:t>
            </a:r>
            <a:r>
              <a:rPr lang="de-DE" sz="2000" dirty="0" smtClean="0"/>
              <a:t>, 	VSCA=VCSCA</a:t>
            </a:r>
            <a:r>
              <a:rPr lang="de-DE" sz="2000" dirty="0"/>
              <a:t>, </a:t>
            </a:r>
            <a:r>
              <a:rPr lang="de-DE" sz="2000" dirty="0" err="1" smtClean="0"/>
              <a:t>cost.nursery</a:t>
            </a:r>
            <a:r>
              <a:rPr lang="de-DE" sz="2000" dirty="0" smtClean="0"/>
              <a:t> </a:t>
            </a:r>
            <a:r>
              <a:rPr lang="de-DE" sz="2000" dirty="0"/>
              <a:t>= c(1,0.3), </a:t>
            </a:r>
            <a:r>
              <a:rPr lang="de-DE" sz="2000" dirty="0" smtClean="0"/>
              <a:t>	</a:t>
            </a:r>
            <a:r>
              <a:rPr lang="de-DE" sz="2000" dirty="0" err="1" smtClean="0"/>
              <a:t>CostProd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c(0,</a:t>
            </a:r>
            <a:r>
              <a:rPr lang="de-DE" sz="2000" b="1" dirty="0" smtClean="0">
                <a:solidFill>
                  <a:srgbClr val="FF0000"/>
                </a:solidFill>
              </a:rPr>
              <a:t>0,0</a:t>
            </a:r>
            <a:r>
              <a:rPr lang="de-DE" sz="2000" dirty="0" smtClean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CostTest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/>
              <a:t>c(2,1,1), t2free </a:t>
            </a:r>
            <a:r>
              <a:rPr lang="de-DE" sz="2000" dirty="0"/>
              <a:t>= T</a:t>
            </a:r>
            <a:r>
              <a:rPr lang="de-DE" sz="2000" dirty="0" smtClean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 smtClean="0"/>
              <a:t>Nf</a:t>
            </a:r>
            <a:r>
              <a:rPr lang="de-DE" sz="2000" dirty="0" smtClean="0"/>
              <a:t> </a:t>
            </a:r>
            <a:r>
              <a:rPr lang="de-DE" sz="2000" dirty="0"/>
              <a:t>= 5, Budget = Budget, </a:t>
            </a:r>
          </a:p>
          <a:p>
            <a:r>
              <a:rPr lang="de-DE" sz="2000" dirty="0" smtClean="0"/>
              <a:t>	N2grid </a:t>
            </a:r>
            <a:r>
              <a:rPr lang="de-DE" sz="2000" dirty="0"/>
              <a:t>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6011</a:t>
            </a:r>
            <a:r>
              <a:rPr lang="de-DE" sz="2000" dirty="0"/>
              <a:t>, </a:t>
            </a:r>
            <a:r>
              <a:rPr lang="de-DE" sz="2000" dirty="0" smtClean="0"/>
              <a:t>40</a:t>
            </a:r>
            <a:r>
              <a:rPr lang="de-DE" sz="2000" dirty="0"/>
              <a:t>), N3grid = </a:t>
            </a:r>
            <a:r>
              <a:rPr lang="de-DE" sz="2000" dirty="0" smtClean="0"/>
              <a:t>c(</a:t>
            </a:r>
            <a:r>
              <a:rPr lang="de-DE" sz="2000" dirty="0" err="1" smtClean="0"/>
              <a:t>Nf</a:t>
            </a:r>
            <a:r>
              <a:rPr lang="de-DE" sz="2000" dirty="0" smtClean="0"/>
              <a:t>, 1511, 	5), L2grid=c(1,5,1</a:t>
            </a:r>
            <a:r>
              <a:rPr lang="de-DE" sz="2000" dirty="0"/>
              <a:t>), </a:t>
            </a:r>
            <a:r>
              <a:rPr lang="de-DE" sz="2000" dirty="0" smtClean="0"/>
              <a:t>L3grid=c(2,10,1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T2grid=c(</a:t>
            </a:r>
            <a:r>
              <a:rPr lang="de-DE" sz="2000" dirty="0" smtClean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</a:t>
            </a:r>
            <a:r>
              <a:rPr lang="de-DE" sz="2000" dirty="0" smtClean="0"/>
              <a:t>T3grid=c(</a:t>
            </a:r>
            <a:r>
              <a:rPr lang="de-DE" sz="2000" dirty="0" smtClean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R2=1</a:t>
            </a:r>
            <a:r>
              <a:rPr lang="de-DE" sz="2000" dirty="0"/>
              <a:t>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smtClean="0"/>
              <a:t>	</a:t>
            </a:r>
            <a:r>
              <a:rPr lang="de-DE" sz="2000" dirty="0" err="1" smtClean="0"/>
              <a:t>detail</a:t>
            </a:r>
            <a:r>
              <a:rPr lang="de-DE" sz="2000" dirty="0" smtClean="0"/>
              <a:t>=FALSE</a:t>
            </a:r>
            <a:r>
              <a:rPr lang="de-DE" sz="2000" dirty="0"/>
              <a:t>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Multiplizieren 6"/>
          <p:cNvSpPr/>
          <p:nvPr/>
        </p:nvSpPr>
        <p:spPr>
          <a:xfrm>
            <a:off x="7344036" y="378904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/>
          <p:cNvSpPr/>
          <p:nvPr/>
        </p:nvSpPr>
        <p:spPr>
          <a:xfrm>
            <a:off x="7344036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zieren 8"/>
          <p:cNvSpPr/>
          <p:nvPr/>
        </p:nvSpPr>
        <p:spPr>
          <a:xfrm>
            <a:off x="7726134" y="4580098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726134" y="5808426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0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95F43-134B-464F-B09D-4EDB15F12212}" type="slidenum">
              <a:rPr lang="de-DE"/>
              <a:pPr>
                <a:defRPr/>
              </a:pPr>
              <a:t>89</a:t>
            </a:fld>
            <a:endParaRPr lang="de-DE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Contact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1328"/>
          <p:cNvSpPr txBox="1">
            <a:spLocks noChangeArrowheads="1"/>
          </p:cNvSpPr>
          <p:nvPr/>
        </p:nvSpPr>
        <p:spPr bwMode="auto">
          <a:xfrm>
            <a:off x="944563" y="889000"/>
            <a:ext cx="69850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2400" b="1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a</a:t>
            </a:r>
            <a:r>
              <a:rPr lang="de-DE" sz="2400" b="1" dirty="0" err="1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pl</a:t>
            </a:r>
            <a:r>
              <a:rPr lang="de-DE" sz="2400" b="1" dirty="0" smtClean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. Prof. Dr</a:t>
            </a:r>
            <a:r>
              <a:rPr lang="de-DE" sz="24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. Friedrich Longin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Fruwirthstrasse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21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70593 Stuttgart, Germany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Phone: (++49) 0711 459 23846 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Arial Black" pitchFamily="34" charset="0"/>
                <a:ea typeface="ＭＳ Ｐゴシック"/>
                <a:cs typeface="ＭＳ Ｐゴシック"/>
              </a:rPr>
              <a:t>friedrich.longin@uni-hohenheim.de</a:t>
            </a:r>
          </a:p>
        </p:txBody>
      </p:sp>
      <p:sp>
        <p:nvSpPr>
          <p:cNvPr id="10" name="Rechteck 9"/>
          <p:cNvSpPr/>
          <p:nvPr/>
        </p:nvSpPr>
        <p:spPr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0246" name="Picture 7" descr="2004-04-22-6516"/>
          <p:cNvPicPr>
            <a:picLocks noChangeAspect="1" noChangeArrowheads="1"/>
          </p:cNvPicPr>
          <p:nvPr/>
        </p:nvPicPr>
        <p:blipFill>
          <a:blip r:embed="rId3" cstate="print"/>
          <a:srcRect l="10072" t="11491" r="4427" b="28989"/>
          <a:stretch>
            <a:fillRect/>
          </a:stretch>
        </p:blipFill>
        <p:spPr bwMode="auto">
          <a:xfrm>
            <a:off x="1214438" y="3643313"/>
            <a:ext cx="6715125" cy="30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9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900113"/>
            <a:ext cx="7128520" cy="5029200"/>
          </a:xfrm>
          <a:noFill/>
        </p:spPr>
        <p:txBody>
          <a:bodyPr/>
          <a:lstStyle/>
          <a:p>
            <a:pPr eaLnBrk="1" hangingPunct="1"/>
            <a:r>
              <a:rPr lang="en-US" sz="2800" dirty="0" smtClean="0"/>
              <a:t>Congratulations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fantastic job!</a:t>
            </a:r>
          </a:p>
          <a:p>
            <a:pPr eaLnBrk="1" hangingPunct="1"/>
            <a:r>
              <a:rPr lang="en-US" sz="2800" dirty="0" smtClean="0">
                <a:sym typeface="Wingdings" panose="05000000000000000000" pitchFamily="2" charset="2"/>
              </a:rPr>
              <a:t>A breeder is the </a:t>
            </a:r>
            <a:r>
              <a:rPr lang="en-US" sz="2800" b="1" u="sng" dirty="0" smtClean="0">
                <a:sym typeface="Wingdings" panose="05000000000000000000" pitchFamily="2" charset="2"/>
              </a:rPr>
              <a:t>head of product development</a:t>
            </a:r>
          </a:p>
          <a:p>
            <a:pPr lvl="1" eaLnBrk="1" hangingPunct="1"/>
            <a:r>
              <a:rPr lang="en-US" sz="2800" dirty="0" smtClean="0">
                <a:sym typeface="Wingdings" panose="05000000000000000000" pitchFamily="2" charset="2"/>
              </a:rPr>
              <a:t>You must be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innovative</a:t>
            </a:r>
          </a:p>
          <a:p>
            <a:pPr lvl="1" eaLnBrk="1" hangingPunct="1"/>
            <a:r>
              <a:rPr lang="en-US" sz="2800" dirty="0" smtClean="0">
                <a:sym typeface="Wingdings" panose="05000000000000000000" pitchFamily="2" charset="2"/>
              </a:rPr>
              <a:t>You must be able to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rapidly take decisions</a:t>
            </a:r>
          </a:p>
          <a:p>
            <a:pPr lvl="1" eaLnBrk="1" hangingPunct="1"/>
            <a:r>
              <a:rPr lang="en-US" sz="2800" dirty="0" smtClean="0">
                <a:sym typeface="Wingdings" panose="05000000000000000000" pitchFamily="2" charset="2"/>
              </a:rPr>
              <a:t>You must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define the strategies</a:t>
            </a:r>
          </a:p>
          <a:p>
            <a:pPr lvl="1" eaLnBrk="1" hangingPunct="1"/>
            <a:r>
              <a:rPr lang="en-US" sz="2800" dirty="0" smtClean="0">
                <a:sym typeface="Wingdings" panose="05000000000000000000" pitchFamily="2" charset="2"/>
              </a:rPr>
              <a:t>You must have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success</a:t>
            </a:r>
          </a:p>
          <a:p>
            <a:pPr lvl="1" eaLnBrk="1" hangingPunct="1"/>
            <a:r>
              <a:rPr lang="en-US" sz="2800" dirty="0" smtClean="0">
                <a:sym typeface="Wingdings" panose="05000000000000000000" pitchFamily="2" charset="2"/>
              </a:rPr>
              <a:t>You are </a:t>
            </a:r>
            <a:r>
              <a:rPr lang="en-US" sz="28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responsible for whole product chain</a:t>
            </a:r>
            <a:endParaRPr lang="en-US" sz="2800" b="1" dirty="0" smtClean="0">
              <a:solidFill>
                <a:srgbClr val="339933"/>
              </a:solidFill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breeder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3750" r="50788"/>
          <a:stretch/>
        </p:blipFill>
        <p:spPr>
          <a:xfrm>
            <a:off x="7020272" y="921730"/>
            <a:ext cx="1840446" cy="31082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9584" y="4365104"/>
            <a:ext cx="303008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21559" r="16687" b="29080"/>
          <a:stretch/>
        </p:blipFill>
        <p:spPr>
          <a:xfrm>
            <a:off x="251520" y="938970"/>
            <a:ext cx="6120680" cy="3634153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intensity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1643290" y="5168105"/>
          <a:ext cx="5818014" cy="102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Formel" r:id="rId5" imgW="2450880" imgH="431640" progId="Equation.3">
                  <p:embed/>
                </p:oleObj>
              </mc:Choice>
              <mc:Fallback>
                <p:oleObj name="Formel" r:id="rId5" imgW="2450880" imgH="431640" progId="Equation.3">
                  <p:embed/>
                  <p:pic>
                    <p:nvPicPr>
                      <p:cNvPr id="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290" y="5168105"/>
                        <a:ext cx="5818014" cy="102169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060592" y="2719831"/>
                <a:ext cx="2711448" cy="6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alt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num>
                        <m:den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𝑡𝑒𝑠𝑡𝑒𝑑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592" y="2719831"/>
                <a:ext cx="2711448" cy="676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</a:t>
            </a:r>
            <a:r>
              <a:rPr lang="de-DE" altLang="de-DE" sz="1600" dirty="0" smtClean="0">
                <a:latin typeface="Arial Narrow" panose="020B0606020202030204" pitchFamily="34" charset="0"/>
              </a:rPr>
              <a:t>Schrag/Frisch</a:t>
            </a:r>
            <a:endParaRPr lang="de-DE" altLang="de-DE" sz="16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228184" y="1398889"/>
                <a:ext cx="223224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398889"/>
                <a:ext cx="22322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004048" y="404990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 = </a:t>
            </a:r>
            <a:r>
              <a:rPr lang="de-DE" sz="1400" dirty="0" err="1" smtClean="0"/>
              <a:t>truncation</a:t>
            </a:r>
            <a:r>
              <a:rPr lang="de-DE" sz="1400" dirty="0" smtClean="0"/>
              <a:t> </a:t>
            </a:r>
            <a:r>
              <a:rPr lang="de-DE" sz="1400" dirty="0" err="1" smtClean="0"/>
              <a:t>point</a:t>
            </a:r>
            <a:r>
              <a:rPr lang="de-DE" sz="1400" dirty="0" smtClean="0"/>
              <a:t> </a:t>
            </a:r>
            <a:r>
              <a:rPr lang="de-DE" sz="1400" dirty="0" err="1" smtClean="0"/>
              <a:t>calculated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  </a:t>
            </a:r>
          </a:p>
          <a:p>
            <a:r>
              <a:rPr lang="de-DE" sz="1400" dirty="0" smtClean="0"/>
              <a:t>   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cumulative</a:t>
            </a:r>
            <a:r>
              <a:rPr lang="de-DE" sz="1400" dirty="0" smtClean="0"/>
              <a:t> </a:t>
            </a:r>
            <a:r>
              <a:rPr lang="de-DE" sz="1400" dirty="0" err="1" smtClean="0"/>
              <a:t>density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109100" y="2636912"/>
            <a:ext cx="1446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 = </a:t>
            </a:r>
            <a:r>
              <a:rPr lang="de-DE" sz="1400" dirty="0" err="1" smtClean="0"/>
              <a:t>ordinate</a:t>
            </a:r>
            <a:r>
              <a:rPr lang="de-DE" sz="1400" dirty="0" smtClean="0"/>
              <a:t> at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truncation</a:t>
            </a:r>
            <a:r>
              <a:rPr lang="de-DE" sz="1400" dirty="0" smtClean="0"/>
              <a:t> </a:t>
            </a:r>
            <a:r>
              <a:rPr lang="de-DE" sz="1400" dirty="0" err="1" smtClean="0"/>
              <a:t>point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661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91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t="54223" r="6456" b="10468"/>
          <a:stretch/>
        </p:blipFill>
        <p:spPr>
          <a:xfrm>
            <a:off x="107504" y="1616193"/>
            <a:ext cx="7782007" cy="2448272"/>
          </a:xfrm>
          <a:prstGeom prst="rect">
            <a:avLst/>
          </a:prstGeom>
        </p:spPr>
      </p:pic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491880" y="1024958"/>
          <a:ext cx="5423607" cy="952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7" name="Formel" r:id="rId5" imgW="2450880" imgH="431640" progId="Equation.3">
                  <p:embed/>
                </p:oleObj>
              </mc:Choice>
              <mc:Fallback>
                <p:oleObj name="Formel" r:id="rId5" imgW="2450880" imgH="431640" progId="Equation.3">
                  <p:embed/>
                  <p:pic>
                    <p:nvPicPr>
                      <p:cNvPr id="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024958"/>
                        <a:ext cx="5423607" cy="9524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Realisation in R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48160" y="4154670"/>
            <a:ext cx="8743440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smtClean="0"/>
              <a:t>Keep in </a:t>
            </a:r>
            <a:r>
              <a:rPr lang="de-DE" sz="2400" b="1" u="sng" dirty="0" err="1" smtClean="0"/>
              <a:t>mind</a:t>
            </a:r>
            <a:r>
              <a:rPr lang="de-DE" sz="2400" b="1" u="sng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these</a:t>
            </a:r>
            <a:r>
              <a:rPr lang="de-DE" sz="2400" dirty="0" smtClean="0"/>
              <a:t> </a:t>
            </a:r>
            <a:r>
              <a:rPr lang="de-DE" sz="2400" dirty="0" err="1" smtClean="0"/>
              <a:t>formula</a:t>
            </a:r>
            <a:r>
              <a:rPr lang="de-DE" sz="2400" dirty="0" smtClean="0"/>
              <a:t> </a:t>
            </a:r>
            <a:r>
              <a:rPr lang="de-DE" sz="2400" dirty="0" err="1" smtClean="0"/>
              <a:t>assume</a:t>
            </a:r>
            <a:r>
              <a:rPr lang="de-DE" sz="2400" dirty="0" smtClean="0"/>
              <a:t> infinite </a:t>
            </a:r>
            <a:r>
              <a:rPr lang="de-DE" sz="2400" dirty="0" err="1" smtClean="0"/>
              <a:t>number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candidates</a:t>
            </a:r>
            <a:r>
              <a:rPr lang="de-DE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exact</a:t>
            </a:r>
            <a:r>
              <a:rPr lang="de-DE" sz="2400" dirty="0" smtClean="0"/>
              <a:t> </a:t>
            </a:r>
            <a:r>
              <a:rPr lang="de-DE" sz="2400" dirty="0" err="1" smtClean="0"/>
              <a:t>calculation</a:t>
            </a:r>
            <a:r>
              <a:rPr lang="de-DE" sz="2400" dirty="0" smtClean="0"/>
              <a:t> </a:t>
            </a:r>
            <a:r>
              <a:rPr lang="de-DE" sz="2400" dirty="0" smtClean="0">
                <a:sym typeface="Wingdings" panose="05000000000000000000" pitchFamily="2" charset="2"/>
              </a:rPr>
              <a:t> </a:t>
            </a:r>
            <a:r>
              <a:rPr lang="de-DE" sz="2400" dirty="0" err="1" smtClean="0"/>
              <a:t>order</a:t>
            </a:r>
            <a:r>
              <a:rPr lang="de-DE" sz="2400" dirty="0" smtClean="0"/>
              <a:t> </a:t>
            </a:r>
            <a:r>
              <a:rPr lang="de-DE" sz="2400" dirty="0" err="1" smtClean="0"/>
              <a:t>statistics</a:t>
            </a:r>
            <a:r>
              <a:rPr lang="de-DE" sz="2400" dirty="0" smtClean="0"/>
              <a:t> but </a:t>
            </a:r>
            <a:r>
              <a:rPr lang="de-DE" sz="2400" dirty="0" err="1" smtClean="0"/>
              <a:t>difficult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realize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multistage</a:t>
            </a:r>
            <a:r>
              <a:rPr lang="de-DE" sz="2400" dirty="0" smtClean="0"/>
              <a:t> </a:t>
            </a:r>
            <a:r>
              <a:rPr lang="de-DE" sz="2400" dirty="0" err="1" smtClean="0"/>
              <a:t>selection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no</a:t>
            </a:r>
            <a:r>
              <a:rPr lang="de-DE" sz="2400" dirty="0" smtClean="0"/>
              <a:t> </a:t>
            </a:r>
            <a:r>
              <a:rPr lang="de-DE" sz="2400" dirty="0" err="1" smtClean="0"/>
              <a:t>difference</a:t>
            </a:r>
            <a:r>
              <a:rPr lang="de-DE" sz="2400" dirty="0" smtClean="0"/>
              <a:t> in </a:t>
            </a:r>
            <a:r>
              <a:rPr lang="de-DE" sz="2400" dirty="0" err="1" smtClean="0"/>
              <a:t>allocation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resources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selection</a:t>
            </a:r>
            <a:r>
              <a:rPr lang="de-DE" sz="2400" dirty="0" smtClean="0"/>
              <a:t> </a:t>
            </a:r>
            <a:r>
              <a:rPr lang="de-DE" sz="2400" dirty="0" err="1" smtClean="0"/>
              <a:t>gain</a:t>
            </a:r>
            <a:r>
              <a:rPr lang="de-DE" sz="2400" dirty="0" smtClean="0"/>
              <a:t>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dirty="0" err="1" smtClean="0"/>
              <a:t>slightly</a:t>
            </a:r>
            <a:r>
              <a:rPr lang="de-DE" sz="2400" dirty="0" smtClean="0"/>
              <a:t> </a:t>
            </a:r>
            <a:r>
              <a:rPr lang="de-DE" sz="2400" dirty="0" err="1" smtClean="0"/>
              <a:t>overestimated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infinitessimal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3468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92</a:t>
            </a:fld>
            <a:endParaRPr lang="de-DE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156212" y="-4391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Multistage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2800" b="1" dirty="0" smtClean="0">
                <a:solidFill>
                  <a:schemeClr val="accent2">
                    <a:lumMod val="75000"/>
                  </a:schemeClr>
                </a:solidFill>
              </a:rPr>
              <a:t> = multivariate </a:t>
            </a:r>
            <a:r>
              <a:rPr lang="de-DE" sz="2800" b="1" dirty="0" err="1" smtClean="0">
                <a:solidFill>
                  <a:schemeClr val="accent2">
                    <a:lumMod val="75000"/>
                  </a:schemeClr>
                </a:solidFill>
              </a:rPr>
              <a:t>distributions</a:t>
            </a:r>
            <a:endParaRPr lang="de-D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graphicFrame>
        <p:nvGraphicFramePr>
          <p:cNvPr id="8" name="Objekt 7"/>
          <p:cNvGraphicFramePr>
            <a:graphicFrameLocks noChangeAspect="1"/>
          </p:cNvGraphicFramePr>
          <p:nvPr>
            <p:extLst/>
          </p:nvPr>
        </p:nvGraphicFramePr>
        <p:xfrm>
          <a:off x="3676191" y="1924998"/>
          <a:ext cx="38433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1" name="Formel" r:id="rId5" imgW="1307880" imgH="253800" progId="Equation.3">
                  <p:embed/>
                </p:oleObj>
              </mc:Choice>
              <mc:Fallback>
                <p:oleObj name="Formel" r:id="rId5" imgW="1307880" imgH="253800" progId="Equation.3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191" y="1924998"/>
                        <a:ext cx="384333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507714" y="3044272"/>
                <a:ext cx="6363816" cy="245349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 smtClean="0"/>
                  <a:t>= </a:t>
                </a:r>
                <a:r>
                  <a:rPr lang="de-DE" sz="2400" dirty="0" err="1" smtClean="0"/>
                  <a:t>heritability</a:t>
                </a:r>
                <a:endParaRPr lang="de-DE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de-DE" sz="2400" dirty="0" smtClean="0"/>
                  <a:t>= </a:t>
                </a:r>
                <a:r>
                  <a:rPr lang="de-DE" sz="2400" dirty="0" err="1" smtClean="0"/>
                  <a:t>genetic</a:t>
                </a:r>
                <a:r>
                  <a:rPr lang="de-DE" sz="2400" dirty="0" smtClean="0"/>
                  <a:t> </a:t>
                </a:r>
                <a:r>
                  <a:rPr lang="de-DE" sz="2400" dirty="0" err="1" smtClean="0"/>
                  <a:t>variance</a:t>
                </a:r>
                <a:r>
                  <a:rPr lang="de-DE" sz="2400" dirty="0" smtClean="0"/>
                  <a:t> after </a:t>
                </a:r>
                <a:r>
                  <a:rPr lang="de-DE" sz="2400" dirty="0" err="1" smtClean="0"/>
                  <a:t>first</a:t>
                </a:r>
                <a:r>
                  <a:rPr lang="de-DE" sz="2400" dirty="0" smtClean="0"/>
                  <a:t> </a:t>
                </a:r>
                <a:r>
                  <a:rPr lang="de-DE" sz="2400" dirty="0" err="1" smtClean="0"/>
                  <a:t>selection</a:t>
                </a:r>
                <a:r>
                  <a:rPr lang="de-DE" sz="2400" dirty="0" smtClean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de-DE" sz="2400" dirty="0" smtClean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)(1−</m:t>
                            </m:r>
                            <m:sSubSup>
                              <m:sSubSup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  <m:sup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14" y="3044272"/>
                <a:ext cx="6363816" cy="2453492"/>
              </a:xfrm>
              <a:prstGeom prst="rect">
                <a:avLst/>
              </a:prstGeom>
              <a:blipFill>
                <a:blip r:embed="rId7"/>
                <a:stretch>
                  <a:fillRect l="-1049" t="-122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2051720" y="1124744"/>
            <a:ext cx="709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Approximation </a:t>
            </a:r>
            <a:r>
              <a:rPr lang="de-DE" sz="2400" b="1" u="sng" dirty="0" err="1" smtClean="0"/>
              <a:t>from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Dickerson</a:t>
            </a:r>
            <a:r>
              <a:rPr lang="de-DE" sz="2400" b="1" u="sng" dirty="0" smtClean="0"/>
              <a:t> </a:t>
            </a:r>
            <a:r>
              <a:rPr lang="de-DE" sz="2400" b="1" u="sng" dirty="0" err="1" smtClean="0"/>
              <a:t>and</a:t>
            </a:r>
            <a:r>
              <a:rPr lang="de-DE" sz="2400" b="1" u="sng" dirty="0" smtClean="0"/>
              <a:t> Hazel 1944</a:t>
            </a:r>
            <a:endParaRPr lang="de-DE" sz="2400" b="1" u="sng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4499992" y="4059939"/>
            <a:ext cx="4417828" cy="457892"/>
            <a:chOff x="4499992" y="4059939"/>
            <a:chExt cx="4417828" cy="457892"/>
          </a:xfrm>
        </p:grpSpPr>
        <p:sp>
          <p:nvSpPr>
            <p:cNvPr id="12" name="Textfeld 11"/>
            <p:cNvSpPr txBox="1"/>
            <p:nvPr/>
          </p:nvSpPr>
          <p:spPr>
            <a:xfrm>
              <a:off x="6613564" y="4059939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smtClean="0">
                  <a:solidFill>
                    <a:srgbClr val="FF0000"/>
                  </a:solidFill>
                </a:rPr>
                <a:t>&gt; </a:t>
              </a:r>
              <a:r>
                <a:rPr lang="de-DE" sz="2000" b="1" dirty="0" err="1" smtClean="0">
                  <a:solidFill>
                    <a:srgbClr val="FF0000"/>
                  </a:solidFill>
                </a:rPr>
                <a:t>for</a:t>
              </a:r>
              <a:r>
                <a:rPr lang="de-DE" sz="2000" b="1" dirty="0" smtClean="0">
                  <a:solidFill>
                    <a:srgbClr val="FF0000"/>
                  </a:solidFill>
                </a:rPr>
                <a:t> </a:t>
              </a:r>
              <a:r>
                <a:rPr lang="de-DE" sz="2000" b="1" dirty="0" err="1" smtClean="0">
                  <a:solidFill>
                    <a:srgbClr val="FF0000"/>
                  </a:solidFill>
                </a:rPr>
                <a:t>decreased</a:t>
              </a:r>
              <a:r>
                <a:rPr lang="de-DE" sz="2000" b="1" dirty="0" smtClean="0">
                  <a:solidFill>
                    <a:srgbClr val="FF0000"/>
                  </a:solidFill>
                </a:rPr>
                <a:t> </a:t>
              </a:r>
              <a:r>
                <a:rPr lang="el-GR" sz="2000" b="1" dirty="0" smtClean="0">
                  <a:solidFill>
                    <a:srgbClr val="FF0000"/>
                  </a:solidFill>
                </a:rPr>
                <a:t>α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4499992" y="4077072"/>
              <a:ext cx="1728192" cy="44075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Pfeil nach rechts 14"/>
            <p:cNvSpPr/>
            <p:nvPr/>
          </p:nvSpPr>
          <p:spPr>
            <a:xfrm>
              <a:off x="6228184" y="4199010"/>
              <a:ext cx="360040" cy="16609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380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b="-523"/>
          <a:stretch/>
        </p:blipFill>
        <p:spPr>
          <a:xfrm rot="16200000">
            <a:off x="1700766" y="-468518"/>
            <a:ext cx="5521819" cy="7988263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Interested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more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 smtClean="0">
                <a:solidFill>
                  <a:schemeClr val="accent2">
                    <a:lumMod val="75000"/>
                  </a:schemeClr>
                </a:solidFill>
              </a:rPr>
              <a:t>details</a:t>
            </a:r>
            <a:r>
              <a:rPr lang="de-DE" sz="36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71600" y="5086195"/>
            <a:ext cx="7420184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exact</a:t>
            </a:r>
            <a:r>
              <a:rPr lang="de-DE" sz="2400" dirty="0" smtClean="0"/>
              <a:t> </a:t>
            </a:r>
            <a:r>
              <a:rPr lang="de-DE" sz="2400" dirty="0" err="1" smtClean="0"/>
              <a:t>formulas</a:t>
            </a:r>
            <a:r>
              <a:rPr lang="de-DE" sz="2400" dirty="0" smtClean="0"/>
              <a:t>: Mi Papers, Cochran (1951),…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For</a:t>
            </a:r>
            <a:r>
              <a:rPr lang="de-DE" sz="2400" dirty="0" smtClean="0"/>
              <a:t> finite sample </a:t>
            </a:r>
            <a:r>
              <a:rPr lang="de-DE" sz="2400" dirty="0" err="1" smtClean="0"/>
              <a:t>size</a:t>
            </a:r>
            <a:r>
              <a:rPr lang="de-DE" sz="2400" dirty="0" smtClean="0"/>
              <a:t>: MC </a:t>
            </a:r>
            <a:r>
              <a:rPr lang="de-DE" sz="2400" dirty="0" err="1" smtClean="0"/>
              <a:t>simulations</a:t>
            </a:r>
            <a:r>
              <a:rPr lang="de-DE" sz="2400" dirty="0" smtClean="0"/>
              <a:t> 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order</a:t>
            </a:r>
            <a:r>
              <a:rPr lang="de-DE" sz="2400" dirty="0" smtClean="0"/>
              <a:t> </a:t>
            </a:r>
            <a:r>
              <a:rPr lang="de-DE" sz="2400" dirty="0" err="1" smtClean="0"/>
              <a:t>statistics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9742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94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3528" y="980728"/>
            <a:ext cx="6162204" cy="4924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b="1" u="sng" kern="0" dirty="0" smtClean="0"/>
              <a:t>Further </a:t>
            </a:r>
            <a:r>
              <a:rPr lang="de-DE" altLang="de-DE" b="1" u="sng" kern="0" dirty="0" err="1" smtClean="0"/>
              <a:t>data</a:t>
            </a:r>
            <a:r>
              <a:rPr lang="de-DE" altLang="de-DE" b="1" u="sng" kern="0" dirty="0" smtClean="0"/>
              <a:t> </a:t>
            </a:r>
            <a:r>
              <a:rPr lang="de-DE" altLang="de-DE" b="1" u="sng" kern="0" dirty="0" err="1" smtClean="0"/>
              <a:t>required</a:t>
            </a:r>
            <a:r>
              <a:rPr lang="de-DE" altLang="de-DE" b="1" u="sng" kern="0" dirty="0" smtClean="0"/>
              <a:t>:</a:t>
            </a:r>
            <a:endParaRPr lang="de-DE" altLang="de-DE" u="sng" kern="0" dirty="0" smtClean="0"/>
          </a:p>
          <a:p>
            <a:pPr marL="914400" lvl="1" indent="-457200"/>
            <a:r>
              <a:rPr lang="de-DE" altLang="de-DE" kern="0" dirty="0" err="1" smtClean="0"/>
              <a:t>Breeders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usually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select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lines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first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based</a:t>
            </a:r>
            <a:r>
              <a:rPr lang="de-DE" altLang="de-DE" kern="0" dirty="0" smtClean="0"/>
              <a:t> on high </a:t>
            </a:r>
            <a:r>
              <a:rPr lang="de-DE" altLang="de-DE" kern="0" dirty="0" err="1" smtClean="0"/>
              <a:t>heritable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traits</a:t>
            </a:r>
            <a:r>
              <a:rPr lang="de-DE" altLang="de-DE" kern="0" dirty="0" smtClean="0"/>
              <a:t> (</a:t>
            </a:r>
            <a:r>
              <a:rPr lang="de-DE" altLang="de-DE" kern="0" dirty="0" err="1" smtClean="0"/>
              <a:t>diseases</a:t>
            </a:r>
            <a:r>
              <a:rPr lang="de-DE" altLang="de-DE" kern="0" dirty="0" smtClean="0"/>
              <a:t>, </a:t>
            </a:r>
            <a:r>
              <a:rPr lang="de-DE" altLang="de-DE" kern="0" dirty="0" err="1" smtClean="0"/>
              <a:t>qualities</a:t>
            </a:r>
            <a:r>
              <a:rPr lang="de-DE" altLang="de-DE" kern="0" dirty="0" smtClean="0"/>
              <a:t>,…)</a:t>
            </a:r>
          </a:p>
          <a:p>
            <a:pPr marL="914400" lvl="1" indent="-457200"/>
            <a:r>
              <a:rPr lang="de-DE" altLang="de-DE" kern="0" dirty="0" err="1" smtClean="0"/>
              <a:t>Assumption</a:t>
            </a:r>
            <a:r>
              <a:rPr lang="de-DE" altLang="de-DE" kern="0" dirty="0" smtClean="0"/>
              <a:t>: </a:t>
            </a:r>
            <a:r>
              <a:rPr lang="de-DE" altLang="de-DE" kern="0" dirty="0" err="1" smtClean="0"/>
              <a:t>traits</a:t>
            </a:r>
            <a:r>
              <a:rPr lang="de-DE" altLang="de-DE" kern="0" dirty="0" smtClean="0"/>
              <a:t> </a:t>
            </a:r>
            <a:r>
              <a:rPr lang="de-DE" altLang="de-DE" kern="0" dirty="0" err="1" smtClean="0"/>
              <a:t>observed</a:t>
            </a:r>
            <a:r>
              <a:rPr lang="de-DE" altLang="de-DE" kern="0" dirty="0" smtClean="0"/>
              <a:t> in </a:t>
            </a:r>
            <a:r>
              <a:rPr lang="de-DE" altLang="de-DE" kern="0" dirty="0" err="1" smtClean="0"/>
              <a:t>nursery</a:t>
            </a:r>
            <a:r>
              <a:rPr lang="de-DE" altLang="de-DE" kern="0" dirty="0" smtClean="0"/>
              <a:t> do 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not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correlate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with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target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trait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,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eg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. GCA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for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grain</a:t>
            </a:r>
            <a:r>
              <a:rPr lang="de-DE" altLang="de-DE" b="1" kern="0" dirty="0" smtClean="0">
                <a:solidFill>
                  <a:srgbClr val="339933"/>
                </a:solidFill>
              </a:rPr>
              <a:t> </a:t>
            </a:r>
            <a:r>
              <a:rPr lang="de-DE" altLang="de-DE" b="1" kern="0" dirty="0" err="1" smtClean="0">
                <a:solidFill>
                  <a:srgbClr val="339933"/>
                </a:solidFill>
              </a:rPr>
              <a:t>yield</a:t>
            </a:r>
            <a:endParaRPr lang="de-DE" altLang="de-DE" b="1" kern="0" dirty="0" smtClean="0">
              <a:solidFill>
                <a:srgbClr val="339933"/>
              </a:solidFill>
            </a:endParaRPr>
          </a:p>
          <a:p>
            <a:pPr marL="914400" lvl="1" indent="-457200"/>
            <a:r>
              <a:rPr lang="de-DE" altLang="de-DE" kern="0" dirty="0">
                <a:cs typeface="Arial" panose="020B0604020202020204" pitchFamily="34" charset="0"/>
              </a:rPr>
              <a:t>Cost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nursery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selection</a:t>
            </a:r>
            <a:r>
              <a:rPr lang="de-DE" altLang="de-DE" kern="0" dirty="0">
                <a:cs typeface="Arial" panose="020B0604020202020204" pitchFamily="34" charset="0"/>
              </a:rPr>
              <a:t> = 0.3 </a:t>
            </a:r>
            <a:r>
              <a:rPr lang="de-DE" altLang="de-DE" kern="0" dirty="0" err="1">
                <a:cs typeface="Arial" panose="020B0604020202020204" pitchFamily="34" charset="0"/>
              </a:rPr>
              <a:t>yield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plots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smtClean="0"/>
              <a:t>	</a:t>
            </a:r>
          </a:p>
        </p:txBody>
      </p:sp>
      <p:sp>
        <p:nvSpPr>
          <p:cNvPr id="4" name="Ellipse 3"/>
          <p:cNvSpPr/>
          <p:nvPr/>
        </p:nvSpPr>
        <p:spPr>
          <a:xfrm>
            <a:off x="6588224" y="2348880"/>
            <a:ext cx="24033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66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95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Impact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8515"/>
            <a:ext cx="8069538" cy="4532532"/>
          </a:xfrm>
          <a:prstGeom prst="rect">
            <a:avLst/>
          </a:prstGeom>
        </p:spPr>
      </p:pic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64840" y="5353035"/>
            <a:ext cx="8067600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 smtClean="0">
                <a:solidFill>
                  <a:schemeClr val="tx1"/>
                </a:solidFill>
                <a:sym typeface="Monotype Sorts" pitchFamily="2" charset="2"/>
              </a:rPr>
              <a:t>1. Ranking of schemes nearly not affected by nursery selection</a:t>
            </a:r>
            <a:r>
              <a:rPr lang="en-US" sz="2400" b="1" dirty="0" smtClean="0">
                <a:solidFill>
                  <a:srgbClr val="339933"/>
                </a:solidFill>
                <a:sym typeface="Monotype Sorts" pitchFamily="2" charset="2"/>
              </a:rPr>
              <a:t> </a:t>
            </a:r>
            <a:r>
              <a:rPr lang="en-US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 err="1" smtClean="0">
                <a:solidFill>
                  <a:srgbClr val="339933"/>
                </a:solidFill>
                <a:sym typeface="Wingdings" panose="05000000000000000000" pitchFamily="2" charset="2"/>
              </a:rPr>
              <a:t>GSrapid</a:t>
            </a:r>
            <a:r>
              <a:rPr lang="en-US" sz="2400" b="1" dirty="0" smtClean="0">
                <a:solidFill>
                  <a:srgbClr val="339933"/>
                </a:solidFill>
                <a:sym typeface="Wingdings" panose="05000000000000000000" pitchFamily="2" charset="2"/>
              </a:rPr>
              <a:t> is top! </a:t>
            </a:r>
            <a:endParaRPr lang="en-US" sz="2400" b="1" dirty="0" smtClean="0">
              <a:solidFill>
                <a:srgbClr val="339933"/>
              </a:solidFill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05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Impact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8515"/>
            <a:ext cx="8069538" cy="4532532"/>
          </a:xfrm>
          <a:prstGeom prst="rect">
            <a:avLst/>
          </a:prstGeom>
        </p:spPr>
      </p:pic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64840" y="5353035"/>
            <a:ext cx="8067600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2</a:t>
            </a:r>
            <a:r>
              <a:rPr lang="en-US" sz="2400" b="1" dirty="0" smtClean="0">
                <a:solidFill>
                  <a:schemeClr val="tx1"/>
                </a:solidFill>
                <a:sym typeface="Monotype Sorts" pitchFamily="2" charset="2"/>
              </a:rPr>
              <a:t>. With increasing nursery selection (smaller </a:t>
            </a:r>
            <a:r>
              <a:rPr lang="el-GR" sz="2400" b="1" dirty="0" smtClean="0">
                <a:solidFill>
                  <a:schemeClr val="tx1"/>
                </a:solidFill>
                <a:sym typeface="Monotype Sorts" pitchFamily="2" charset="2"/>
              </a:rPr>
              <a:t>α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), </a:t>
            </a:r>
            <a:r>
              <a:rPr lang="el-GR" sz="2400" b="1" dirty="0" smtClean="0">
                <a:solidFill>
                  <a:schemeClr val="tx1"/>
                </a:solidFill>
                <a:sym typeface="Monotype Sorts" pitchFamily="2" charset="2"/>
              </a:rPr>
              <a:t>Δ</a:t>
            </a:r>
            <a:r>
              <a:rPr lang="de-DE" sz="2400" b="1" dirty="0">
                <a:solidFill>
                  <a:schemeClr val="tx1"/>
                </a:solidFill>
                <a:sym typeface="Monotype Sorts" pitchFamily="2" charset="2"/>
              </a:rPr>
              <a:t>G</a:t>
            </a:r>
            <a:r>
              <a:rPr lang="de-DE" sz="2400" b="1" baseline="-25000" dirty="0" smtClean="0">
                <a:solidFill>
                  <a:schemeClr val="tx1"/>
                </a:solidFill>
                <a:sym typeface="Monotype Sorts" pitchFamily="2" charset="2"/>
              </a:rPr>
              <a:t>a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for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grain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yield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is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reduced</a:t>
            </a:r>
            <a:endParaRPr lang="de-DE" sz="2400" b="1" dirty="0" smtClean="0">
              <a:solidFill>
                <a:schemeClr val="tx1"/>
              </a:solidFill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43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97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Impact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smtClean="0">
                <a:latin typeface="+mn-lt"/>
              </a:rPr>
              <a:t>Source: </a:t>
            </a:r>
            <a:r>
              <a:rPr lang="de-DE" sz="1600" dirty="0" err="1" smtClean="0">
                <a:latin typeface="+mn-lt"/>
              </a:rPr>
              <a:t>Marulanda</a:t>
            </a:r>
            <a:r>
              <a:rPr lang="de-DE" sz="1600" dirty="0" smtClean="0">
                <a:latin typeface="+mn-lt"/>
              </a:rPr>
              <a:t> et al. 2016 </a:t>
            </a:r>
            <a:endParaRPr lang="de-DE" sz="1600" dirty="0">
              <a:latin typeface="+mn-lt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8515"/>
            <a:ext cx="8069538" cy="4532532"/>
          </a:xfrm>
          <a:prstGeom prst="rect">
            <a:avLst/>
          </a:prstGeom>
        </p:spPr>
      </p:pic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64840" y="5353035"/>
            <a:ext cx="8067600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3. This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reduction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is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larger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for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GS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schemes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and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for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increased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GS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prediction</a:t>
            </a:r>
            <a:r>
              <a:rPr lang="de-DE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sym typeface="Monotype Sorts" pitchFamily="2" charset="2"/>
              </a:rPr>
              <a:t>accuracy</a:t>
            </a:r>
            <a:r>
              <a:rPr lang="en-US" sz="2400" b="1" dirty="0" smtClean="0">
                <a:solidFill>
                  <a:schemeClr val="tx1"/>
                </a:solidFill>
                <a:sym typeface="Monotype Sorts" pitchFamily="2" charset="2"/>
              </a:rPr>
              <a:t> </a:t>
            </a:r>
            <a:r>
              <a:rPr lang="en-US" sz="2400" b="1" dirty="0" smtClean="0">
                <a:solidFill>
                  <a:srgbClr val="339933"/>
                </a:solidFill>
                <a:sym typeface="Monotype Sorts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87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PM$14B8">
  <a:themeElements>
    <a:clrScheme name="WPM$14B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PM$14B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PM$14B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14B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WPM$14B8</Template>
  <TotalTime>0</TotalTime>
  <Words>6169</Words>
  <Application>Microsoft Office PowerPoint</Application>
  <PresentationFormat>Bildschirmpräsentation (4:3)</PresentationFormat>
  <Paragraphs>1284</Paragraphs>
  <Slides>97</Slides>
  <Notes>90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09" baseType="lpstr">
      <vt:lpstr>ＭＳ Ｐゴシック</vt:lpstr>
      <vt:lpstr>Arial</vt:lpstr>
      <vt:lpstr>Arial Black</vt:lpstr>
      <vt:lpstr>Arial Narrow</vt:lpstr>
      <vt:lpstr>Cambria Math</vt:lpstr>
      <vt:lpstr>Courier New</vt:lpstr>
      <vt:lpstr>Monotype Sorts</vt:lpstr>
      <vt:lpstr>Symbol</vt:lpstr>
      <vt:lpstr>Times New Roman</vt:lpstr>
      <vt:lpstr>Wingdings</vt:lpstr>
      <vt:lpstr>WPM$14B8</vt:lpstr>
      <vt:lpstr>Formel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Universitaet Hohenheim (303, 350, 720 &amp; 762)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Martin Loeffler</dc:creator>
  <cp:lastModifiedBy>userw10</cp:lastModifiedBy>
  <cp:revision>763</cp:revision>
  <cp:lastPrinted>2015-11-13T07:29:35Z</cp:lastPrinted>
  <dcterms:created xsi:type="dcterms:W3CDTF">2007-10-16T08:33:38Z</dcterms:created>
  <dcterms:modified xsi:type="dcterms:W3CDTF">2020-02-17T06:34:59Z</dcterms:modified>
</cp:coreProperties>
</file>